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8700" kern="1200">
        <a:solidFill>
          <a:schemeClr val="tx1"/>
        </a:solidFill>
        <a:latin typeface="Arial" charset="0"/>
        <a:ea typeface="+mn-ea"/>
        <a:cs typeface="+mn-cs"/>
      </a:defRPr>
    </a:lvl1pPr>
    <a:lvl2pPr marL="457200" algn="l" rtl="0" fontAlgn="base">
      <a:spcBef>
        <a:spcPct val="0"/>
      </a:spcBef>
      <a:spcAft>
        <a:spcPct val="0"/>
      </a:spcAft>
      <a:defRPr sz="8700" kern="1200">
        <a:solidFill>
          <a:schemeClr val="tx1"/>
        </a:solidFill>
        <a:latin typeface="Arial" charset="0"/>
        <a:ea typeface="+mn-ea"/>
        <a:cs typeface="+mn-cs"/>
      </a:defRPr>
    </a:lvl2pPr>
    <a:lvl3pPr marL="914400" algn="l" rtl="0" fontAlgn="base">
      <a:spcBef>
        <a:spcPct val="0"/>
      </a:spcBef>
      <a:spcAft>
        <a:spcPct val="0"/>
      </a:spcAft>
      <a:defRPr sz="8700" kern="1200">
        <a:solidFill>
          <a:schemeClr val="tx1"/>
        </a:solidFill>
        <a:latin typeface="Arial" charset="0"/>
        <a:ea typeface="+mn-ea"/>
        <a:cs typeface="+mn-cs"/>
      </a:defRPr>
    </a:lvl3pPr>
    <a:lvl4pPr marL="1371600" algn="l" rtl="0" fontAlgn="base">
      <a:spcBef>
        <a:spcPct val="0"/>
      </a:spcBef>
      <a:spcAft>
        <a:spcPct val="0"/>
      </a:spcAft>
      <a:defRPr sz="8700" kern="1200">
        <a:solidFill>
          <a:schemeClr val="tx1"/>
        </a:solidFill>
        <a:latin typeface="Arial" charset="0"/>
        <a:ea typeface="+mn-ea"/>
        <a:cs typeface="+mn-cs"/>
      </a:defRPr>
    </a:lvl4pPr>
    <a:lvl5pPr marL="1828800" algn="l" rtl="0" fontAlgn="base">
      <a:spcBef>
        <a:spcPct val="0"/>
      </a:spcBef>
      <a:spcAft>
        <a:spcPct val="0"/>
      </a:spcAft>
      <a:defRPr sz="8700" kern="1200">
        <a:solidFill>
          <a:schemeClr val="tx1"/>
        </a:solidFill>
        <a:latin typeface="Arial" charset="0"/>
        <a:ea typeface="+mn-ea"/>
        <a:cs typeface="+mn-cs"/>
      </a:defRPr>
    </a:lvl5pPr>
    <a:lvl6pPr marL="2286000" algn="l" defTabSz="914400" rtl="0" eaLnBrk="1" latinLnBrk="0" hangingPunct="1">
      <a:defRPr sz="8700" kern="1200">
        <a:solidFill>
          <a:schemeClr val="tx1"/>
        </a:solidFill>
        <a:latin typeface="Arial" charset="0"/>
        <a:ea typeface="+mn-ea"/>
        <a:cs typeface="+mn-cs"/>
      </a:defRPr>
    </a:lvl6pPr>
    <a:lvl7pPr marL="2743200" algn="l" defTabSz="914400" rtl="0" eaLnBrk="1" latinLnBrk="0" hangingPunct="1">
      <a:defRPr sz="8700" kern="1200">
        <a:solidFill>
          <a:schemeClr val="tx1"/>
        </a:solidFill>
        <a:latin typeface="Arial" charset="0"/>
        <a:ea typeface="+mn-ea"/>
        <a:cs typeface="+mn-cs"/>
      </a:defRPr>
    </a:lvl7pPr>
    <a:lvl8pPr marL="3200400" algn="l" defTabSz="914400" rtl="0" eaLnBrk="1" latinLnBrk="0" hangingPunct="1">
      <a:defRPr sz="8700" kern="1200">
        <a:solidFill>
          <a:schemeClr val="tx1"/>
        </a:solidFill>
        <a:latin typeface="Arial" charset="0"/>
        <a:ea typeface="+mn-ea"/>
        <a:cs typeface="+mn-cs"/>
      </a:defRPr>
    </a:lvl8pPr>
    <a:lvl9pPr marL="3657600" algn="l" defTabSz="914400" rtl="0" eaLnBrk="1" latinLnBrk="0" hangingPunct="1">
      <a:defRPr sz="8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BFF4F"/>
    <a:srgbClr val="FFFF5F"/>
    <a:srgbClr val="FFFF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55" autoAdjust="0"/>
    <p:restoredTop sz="99682" autoAdjust="0"/>
  </p:normalViewPr>
  <p:slideViewPr>
    <p:cSldViewPr snapToGrid="0">
      <p:cViewPr>
        <p:scale>
          <a:sx n="20" d="100"/>
          <a:sy n="20" d="100"/>
        </p:scale>
        <p:origin x="-954" y="42"/>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936345600" cy="9363456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ACDD7-F21B-4FE2-9901-3E82F1972CA8}" type="datetimeFigureOut">
              <a:rPr lang="en-US" smtClean="0"/>
              <a:pPr/>
              <a:t>10/13/2009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164BD-E410-48BB-B603-97F4E5FB87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5164BD-E410-48BB-B603-97F4E5FB879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729F0-0181-4154-89F6-3BC8B6EA7D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2EADE7-7669-4399-9EB5-E8FB95AD14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9213"/>
            <a:ext cx="9875837" cy="28086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9213"/>
            <a:ext cx="29475113" cy="28086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20DC1-CC98-4F1C-8CF2-5BA25A861E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A4D7A-6748-4F49-A48A-2BAB577DB1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CDFFA-F447-46F7-8C9D-15A7B04591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1B624B-BC41-4864-AFD4-D0D23DA9F4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0985C1-1730-4F00-9581-DA2B7F3D44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182F35-EFB1-4728-B4D1-E29B3A4077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2C726F-89AC-4871-B061-C240EB2BE3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B2AAC0-025B-49DC-AAC4-3339B08695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447748-FB34-4507-9445-BB1D604C48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9213"/>
            <a:ext cx="39503350" cy="5486400"/>
          </a:xfrm>
          <a:prstGeom prst="rect">
            <a:avLst/>
          </a:prstGeom>
          <a:noFill/>
          <a:ln w="9525">
            <a:noFill/>
            <a:miter lim="800000"/>
            <a:headEnd/>
            <a:tailEnd/>
          </a:ln>
        </p:spPr>
        <p:txBody>
          <a:bodyPr vert="horz" wrap="square" lIns="444133" tIns="222067" rIns="444133" bIns="22206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44133" tIns="222067" rIns="444133" bIns="2220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44133" tIns="222067" rIns="444133" bIns="222067" numCol="1" anchor="t" anchorCtr="0" compatLnSpc="1">
            <a:prstTxWarp prst="textNoShape">
              <a:avLst/>
            </a:prstTxWarp>
          </a:bodyPr>
          <a:lstStyle>
            <a:lvl1pPr>
              <a:defRPr sz="6800" smtClean="0"/>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44133" tIns="222067" rIns="444133" bIns="222067" numCol="1" anchor="t" anchorCtr="0" compatLnSpc="1">
            <a:prstTxWarp prst="textNoShape">
              <a:avLst/>
            </a:prstTxWarp>
          </a:bodyPr>
          <a:lstStyle>
            <a:lvl1pPr algn="ctr">
              <a:defRPr sz="6800" smtClean="0"/>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44133" tIns="222067" rIns="444133" bIns="222067" numCol="1" anchor="t" anchorCtr="0" compatLnSpc="1">
            <a:prstTxWarp prst="textNoShape">
              <a:avLst/>
            </a:prstTxWarp>
          </a:bodyPr>
          <a:lstStyle>
            <a:lvl1pPr algn="r">
              <a:defRPr sz="6800" smtClean="0"/>
            </a:lvl1pPr>
          </a:lstStyle>
          <a:p>
            <a:pPr>
              <a:defRPr/>
            </a:pPr>
            <a:fld id="{F63FC4C0-5388-496D-BE28-61715DEADA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41825" rtl="0" eaLnBrk="0" fontAlgn="base" hangingPunct="0">
        <a:spcBef>
          <a:spcPct val="0"/>
        </a:spcBef>
        <a:spcAft>
          <a:spcPct val="0"/>
        </a:spcAft>
        <a:defRPr sz="21400">
          <a:solidFill>
            <a:schemeClr val="tx2"/>
          </a:solidFill>
          <a:latin typeface="+mj-lt"/>
          <a:ea typeface="+mj-ea"/>
          <a:cs typeface="+mj-cs"/>
        </a:defRPr>
      </a:lvl1pPr>
      <a:lvl2pPr algn="ctr" defTabSz="4441825" rtl="0" eaLnBrk="0" fontAlgn="base" hangingPunct="0">
        <a:spcBef>
          <a:spcPct val="0"/>
        </a:spcBef>
        <a:spcAft>
          <a:spcPct val="0"/>
        </a:spcAft>
        <a:defRPr sz="21400">
          <a:solidFill>
            <a:schemeClr val="tx2"/>
          </a:solidFill>
          <a:latin typeface="Arial" charset="0"/>
        </a:defRPr>
      </a:lvl2pPr>
      <a:lvl3pPr algn="ctr" defTabSz="4441825" rtl="0" eaLnBrk="0" fontAlgn="base" hangingPunct="0">
        <a:spcBef>
          <a:spcPct val="0"/>
        </a:spcBef>
        <a:spcAft>
          <a:spcPct val="0"/>
        </a:spcAft>
        <a:defRPr sz="21400">
          <a:solidFill>
            <a:schemeClr val="tx2"/>
          </a:solidFill>
          <a:latin typeface="Arial" charset="0"/>
        </a:defRPr>
      </a:lvl3pPr>
      <a:lvl4pPr algn="ctr" defTabSz="4441825" rtl="0" eaLnBrk="0" fontAlgn="base" hangingPunct="0">
        <a:spcBef>
          <a:spcPct val="0"/>
        </a:spcBef>
        <a:spcAft>
          <a:spcPct val="0"/>
        </a:spcAft>
        <a:defRPr sz="21400">
          <a:solidFill>
            <a:schemeClr val="tx2"/>
          </a:solidFill>
          <a:latin typeface="Arial" charset="0"/>
        </a:defRPr>
      </a:lvl4pPr>
      <a:lvl5pPr algn="ctr" defTabSz="4441825" rtl="0" eaLnBrk="0" fontAlgn="base" hangingPunct="0">
        <a:spcBef>
          <a:spcPct val="0"/>
        </a:spcBef>
        <a:spcAft>
          <a:spcPct val="0"/>
        </a:spcAft>
        <a:defRPr sz="21400">
          <a:solidFill>
            <a:schemeClr val="tx2"/>
          </a:solidFill>
          <a:latin typeface="Arial" charset="0"/>
        </a:defRPr>
      </a:lvl5pPr>
      <a:lvl6pPr marL="457200" algn="ctr" defTabSz="4441825" rtl="0" fontAlgn="base">
        <a:spcBef>
          <a:spcPct val="0"/>
        </a:spcBef>
        <a:spcAft>
          <a:spcPct val="0"/>
        </a:spcAft>
        <a:defRPr sz="21400">
          <a:solidFill>
            <a:schemeClr val="tx2"/>
          </a:solidFill>
          <a:latin typeface="Arial" charset="0"/>
        </a:defRPr>
      </a:lvl6pPr>
      <a:lvl7pPr marL="914400" algn="ctr" defTabSz="4441825" rtl="0" fontAlgn="base">
        <a:spcBef>
          <a:spcPct val="0"/>
        </a:spcBef>
        <a:spcAft>
          <a:spcPct val="0"/>
        </a:spcAft>
        <a:defRPr sz="21400">
          <a:solidFill>
            <a:schemeClr val="tx2"/>
          </a:solidFill>
          <a:latin typeface="Arial" charset="0"/>
        </a:defRPr>
      </a:lvl7pPr>
      <a:lvl8pPr marL="1371600" algn="ctr" defTabSz="4441825" rtl="0" fontAlgn="base">
        <a:spcBef>
          <a:spcPct val="0"/>
        </a:spcBef>
        <a:spcAft>
          <a:spcPct val="0"/>
        </a:spcAft>
        <a:defRPr sz="21400">
          <a:solidFill>
            <a:schemeClr val="tx2"/>
          </a:solidFill>
          <a:latin typeface="Arial" charset="0"/>
        </a:defRPr>
      </a:lvl8pPr>
      <a:lvl9pPr marL="1828800" algn="ctr" defTabSz="4441825" rtl="0" fontAlgn="base">
        <a:spcBef>
          <a:spcPct val="0"/>
        </a:spcBef>
        <a:spcAft>
          <a:spcPct val="0"/>
        </a:spcAft>
        <a:defRPr sz="21400">
          <a:solidFill>
            <a:schemeClr val="tx2"/>
          </a:solidFill>
          <a:latin typeface="Arial" charset="0"/>
        </a:defRPr>
      </a:lvl9pPr>
    </p:titleStyle>
    <p:bodyStyle>
      <a:lvl1pPr marL="1665288" indent="-1665288" algn="l" defTabSz="4441825" rtl="0" eaLnBrk="0" fontAlgn="base" hangingPunct="0">
        <a:spcBef>
          <a:spcPct val="20000"/>
        </a:spcBef>
        <a:spcAft>
          <a:spcPct val="0"/>
        </a:spcAft>
        <a:buChar char="•"/>
        <a:defRPr sz="15500">
          <a:solidFill>
            <a:schemeClr val="tx1"/>
          </a:solidFill>
          <a:latin typeface="+mn-lt"/>
          <a:ea typeface="+mn-ea"/>
          <a:cs typeface="+mn-cs"/>
        </a:defRPr>
      </a:lvl1pPr>
      <a:lvl2pPr marL="3608388" indent="-1387475" algn="l" defTabSz="4441825" rtl="0" eaLnBrk="0" fontAlgn="base" hangingPunct="0">
        <a:spcBef>
          <a:spcPct val="20000"/>
        </a:spcBef>
        <a:spcAft>
          <a:spcPct val="0"/>
        </a:spcAft>
        <a:buChar char="–"/>
        <a:defRPr sz="13600">
          <a:solidFill>
            <a:schemeClr val="tx1"/>
          </a:solidFill>
          <a:latin typeface="+mn-lt"/>
        </a:defRPr>
      </a:lvl2pPr>
      <a:lvl3pPr marL="5551488" indent="-1109663" algn="l" defTabSz="4441825" rtl="0" eaLnBrk="0" fontAlgn="base" hangingPunct="0">
        <a:spcBef>
          <a:spcPct val="20000"/>
        </a:spcBef>
        <a:spcAft>
          <a:spcPct val="0"/>
        </a:spcAft>
        <a:buChar char="•"/>
        <a:defRPr sz="11700">
          <a:solidFill>
            <a:schemeClr val="tx1"/>
          </a:solidFill>
          <a:latin typeface="+mn-lt"/>
        </a:defRPr>
      </a:lvl3pPr>
      <a:lvl4pPr marL="7772400" indent="-1109663" algn="l" defTabSz="4441825" rtl="0" eaLnBrk="0" fontAlgn="base" hangingPunct="0">
        <a:spcBef>
          <a:spcPct val="20000"/>
        </a:spcBef>
        <a:spcAft>
          <a:spcPct val="0"/>
        </a:spcAft>
        <a:buChar char="–"/>
        <a:defRPr sz="9700">
          <a:solidFill>
            <a:schemeClr val="tx1"/>
          </a:solidFill>
          <a:latin typeface="+mn-lt"/>
        </a:defRPr>
      </a:lvl4pPr>
      <a:lvl5pPr marL="9993313" indent="-1111250" algn="l" defTabSz="4441825" rtl="0" eaLnBrk="0" fontAlgn="base" hangingPunct="0">
        <a:spcBef>
          <a:spcPct val="20000"/>
        </a:spcBef>
        <a:spcAft>
          <a:spcPct val="0"/>
        </a:spcAft>
        <a:buChar char="»"/>
        <a:defRPr sz="9700">
          <a:solidFill>
            <a:schemeClr val="tx1"/>
          </a:solidFill>
          <a:latin typeface="+mn-lt"/>
        </a:defRPr>
      </a:lvl5pPr>
      <a:lvl6pPr marL="10450513" indent="-1111250" algn="l" defTabSz="4441825" rtl="0" fontAlgn="base">
        <a:spcBef>
          <a:spcPct val="20000"/>
        </a:spcBef>
        <a:spcAft>
          <a:spcPct val="0"/>
        </a:spcAft>
        <a:buChar char="»"/>
        <a:defRPr sz="9700">
          <a:solidFill>
            <a:schemeClr val="tx1"/>
          </a:solidFill>
          <a:latin typeface="+mn-lt"/>
        </a:defRPr>
      </a:lvl6pPr>
      <a:lvl7pPr marL="10907713" indent="-1111250" algn="l" defTabSz="4441825" rtl="0" fontAlgn="base">
        <a:spcBef>
          <a:spcPct val="20000"/>
        </a:spcBef>
        <a:spcAft>
          <a:spcPct val="0"/>
        </a:spcAft>
        <a:buChar char="»"/>
        <a:defRPr sz="9700">
          <a:solidFill>
            <a:schemeClr val="tx1"/>
          </a:solidFill>
          <a:latin typeface="+mn-lt"/>
        </a:defRPr>
      </a:lvl7pPr>
      <a:lvl8pPr marL="11364913" indent="-1111250" algn="l" defTabSz="4441825" rtl="0" fontAlgn="base">
        <a:spcBef>
          <a:spcPct val="20000"/>
        </a:spcBef>
        <a:spcAft>
          <a:spcPct val="0"/>
        </a:spcAft>
        <a:buChar char="»"/>
        <a:defRPr sz="9700">
          <a:solidFill>
            <a:schemeClr val="tx1"/>
          </a:solidFill>
          <a:latin typeface="+mn-lt"/>
        </a:defRPr>
      </a:lvl8pPr>
      <a:lvl9pPr marL="11822113" indent="-1111250" algn="l" defTabSz="4441825" rtl="0" fontAlgn="base">
        <a:spcBef>
          <a:spcPct val="20000"/>
        </a:spcBef>
        <a:spcAft>
          <a:spcPct val="0"/>
        </a:spcAft>
        <a:buChar char="»"/>
        <a:defRPr sz="9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9" Type="http://schemas.openxmlformats.org/officeDocument/2006/relationships/image" Target="../media/image37.jpeg"/><Relationship Id="rId3" Type="http://schemas.openxmlformats.org/officeDocument/2006/relationships/image" Target="../media/image1.png"/><Relationship Id="rId21" Type="http://schemas.openxmlformats.org/officeDocument/2006/relationships/image" Target="../media/image19.jpeg"/><Relationship Id="rId34" Type="http://schemas.openxmlformats.org/officeDocument/2006/relationships/image" Target="../media/image32.jpeg"/><Relationship Id="rId42" Type="http://schemas.openxmlformats.org/officeDocument/2006/relationships/image" Target="../media/image40.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png"/><Relationship Id="rId33" Type="http://schemas.openxmlformats.org/officeDocument/2006/relationships/image" Target="../media/image31.jpeg"/><Relationship Id="rId38" Type="http://schemas.openxmlformats.org/officeDocument/2006/relationships/image" Target="../media/image36.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png"/><Relationship Id="rId41"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37" Type="http://schemas.openxmlformats.org/officeDocument/2006/relationships/image" Target="../media/image35.jpeg"/><Relationship Id="rId40" Type="http://schemas.openxmlformats.org/officeDocument/2006/relationships/image" Target="../media/image38.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png"/><Relationship Id="rId36" Type="http://schemas.openxmlformats.org/officeDocument/2006/relationships/image" Target="../media/image34.jpe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4"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jpeg"/><Relationship Id="rId35" Type="http://schemas.openxmlformats.org/officeDocument/2006/relationships/image" Target="../media/image33.jpeg"/><Relationship Id="rId43"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53" name="Rectangle 4"/>
          <p:cNvSpPr>
            <a:spLocks noChangeArrowheads="1"/>
          </p:cNvSpPr>
          <p:nvPr/>
        </p:nvSpPr>
        <p:spPr bwMode="auto">
          <a:xfrm>
            <a:off x="1010651" y="1036554"/>
            <a:ext cx="42062401" cy="3776078"/>
          </a:xfrm>
          <a:prstGeom prst="rect">
            <a:avLst/>
          </a:prstGeom>
          <a:solidFill>
            <a:schemeClr val="tx1"/>
          </a:solidFill>
          <a:ln w="9525">
            <a:solidFill>
              <a:schemeClr val="tx1"/>
            </a:solidFill>
            <a:miter lim="800000"/>
            <a:headEnd/>
            <a:tailEnd/>
          </a:ln>
        </p:spPr>
        <p:txBody>
          <a:bodyPr wrap="none" anchor="ctr"/>
          <a:lstStyle/>
          <a:p>
            <a:pPr algn="ctr" defTabSz="4441825"/>
            <a:endParaRPr lang="en-US" sz="8000" dirty="0">
              <a:solidFill>
                <a:schemeClr val="bg1"/>
              </a:solidFill>
            </a:endParaRPr>
          </a:p>
        </p:txBody>
      </p:sp>
      <p:sp>
        <p:nvSpPr>
          <p:cNvPr id="2054" name="Rectangle 5"/>
          <p:cNvSpPr>
            <a:spLocks noGrp="1" noChangeArrowheads="1"/>
          </p:cNvSpPr>
          <p:nvPr>
            <p:ph type="ctrTitle"/>
          </p:nvPr>
        </p:nvSpPr>
        <p:spPr>
          <a:xfrm>
            <a:off x="1697040" y="-1041818"/>
            <a:ext cx="34493950" cy="7153860"/>
          </a:xfrm>
        </p:spPr>
        <p:txBody>
          <a:bodyPr/>
          <a:lstStyle/>
          <a:p>
            <a:pPr eaLnBrk="1" hangingPunct="1"/>
            <a:r>
              <a:rPr lang="en-US" sz="9000" dirty="0" smtClean="0">
                <a:solidFill>
                  <a:schemeClr val="bg1"/>
                </a:solidFill>
              </a:rPr>
              <a:t>Analysis of Wear Patterns on Neanderthal Stone Tools </a:t>
            </a:r>
          </a:p>
        </p:txBody>
      </p:sp>
      <p:sp>
        <p:nvSpPr>
          <p:cNvPr id="2055" name="Text Box 9"/>
          <p:cNvSpPr txBox="1">
            <a:spLocks noChangeArrowheads="1"/>
          </p:cNvSpPr>
          <p:nvPr/>
        </p:nvSpPr>
        <p:spPr bwMode="auto">
          <a:xfrm>
            <a:off x="3021013" y="6319838"/>
            <a:ext cx="3521075" cy="519112"/>
          </a:xfrm>
          <a:prstGeom prst="rect">
            <a:avLst/>
          </a:prstGeom>
          <a:noFill/>
          <a:ln w="9525">
            <a:noFill/>
            <a:miter lim="800000"/>
            <a:headEnd/>
            <a:tailEnd/>
          </a:ln>
        </p:spPr>
        <p:txBody>
          <a:bodyPr>
            <a:spAutoFit/>
          </a:bodyPr>
          <a:lstStyle/>
          <a:p>
            <a:pPr defTabSz="4729163">
              <a:spcBef>
                <a:spcPct val="50000"/>
              </a:spcBef>
            </a:pPr>
            <a:endParaRPr lang="en-US" sz="2800"/>
          </a:p>
        </p:txBody>
      </p:sp>
      <p:sp>
        <p:nvSpPr>
          <p:cNvPr id="2056" name="Rectangle 56"/>
          <p:cNvSpPr>
            <a:spLocks noChangeArrowheads="1"/>
          </p:cNvSpPr>
          <p:nvPr/>
        </p:nvSpPr>
        <p:spPr bwMode="auto">
          <a:xfrm>
            <a:off x="-2438400" y="16370300"/>
            <a:ext cx="43891200" cy="0"/>
          </a:xfrm>
          <a:prstGeom prst="rect">
            <a:avLst/>
          </a:prstGeom>
          <a:noFill/>
          <a:ln w="9525">
            <a:noFill/>
            <a:miter lim="800000"/>
            <a:headEnd/>
            <a:tailEnd/>
          </a:ln>
        </p:spPr>
        <p:txBody>
          <a:bodyPr wrap="none" anchor="ctr">
            <a:spAutoFit/>
          </a:bodyPr>
          <a:lstStyle/>
          <a:p>
            <a:endParaRPr lang="en-US"/>
          </a:p>
        </p:txBody>
      </p:sp>
      <p:pic>
        <p:nvPicPr>
          <p:cNvPr id="2057" name="Picture 108"/>
          <p:cNvPicPr>
            <a:picLocks noChangeAspect="1" noChangeArrowheads="1"/>
          </p:cNvPicPr>
          <p:nvPr/>
        </p:nvPicPr>
        <p:blipFill>
          <a:blip r:embed="rId3" cstate="print"/>
          <a:srcRect/>
          <a:stretch>
            <a:fillRect/>
          </a:stretch>
        </p:blipFill>
        <p:spPr bwMode="auto">
          <a:xfrm>
            <a:off x="1203158" y="1064627"/>
            <a:ext cx="3810000" cy="3810000"/>
          </a:xfrm>
          <a:prstGeom prst="rect">
            <a:avLst/>
          </a:prstGeom>
          <a:noFill/>
          <a:ln w="9525">
            <a:noFill/>
            <a:miter lim="800000"/>
            <a:headEnd/>
            <a:tailEnd/>
          </a:ln>
        </p:spPr>
      </p:pic>
      <p:sp>
        <p:nvSpPr>
          <p:cNvPr id="2058" name="Text Box 109"/>
          <p:cNvSpPr txBox="1">
            <a:spLocks noChangeArrowheads="1"/>
          </p:cNvSpPr>
          <p:nvPr/>
        </p:nvSpPr>
        <p:spPr bwMode="auto">
          <a:xfrm>
            <a:off x="14654463" y="3561348"/>
            <a:ext cx="18071433" cy="1015663"/>
          </a:xfrm>
          <a:prstGeom prst="rect">
            <a:avLst/>
          </a:prstGeom>
          <a:noFill/>
          <a:ln w="9525">
            <a:noFill/>
            <a:miter lim="800000"/>
            <a:headEnd/>
            <a:tailEnd/>
          </a:ln>
        </p:spPr>
        <p:txBody>
          <a:bodyPr wrap="square">
            <a:spAutoFit/>
          </a:bodyPr>
          <a:lstStyle/>
          <a:p>
            <a:pPr defTabSz="4441825">
              <a:spcBef>
                <a:spcPct val="50000"/>
              </a:spcBef>
            </a:pPr>
            <a:r>
              <a:rPr lang="en-US" sz="6000" dirty="0" smtClean="0">
                <a:solidFill>
                  <a:schemeClr val="bg1"/>
                </a:solidFill>
              </a:rPr>
              <a:t>Isaac Bryan, Dr. Larry Kimball &amp; Dr</a:t>
            </a:r>
            <a:r>
              <a:rPr lang="en-US" sz="6000" dirty="0">
                <a:solidFill>
                  <a:schemeClr val="bg1"/>
                </a:solidFill>
              </a:rPr>
              <a:t>. Tonya Coffey</a:t>
            </a:r>
          </a:p>
        </p:txBody>
      </p:sp>
      <p:sp>
        <p:nvSpPr>
          <p:cNvPr id="2064" name="Text Box 121"/>
          <p:cNvSpPr txBox="1">
            <a:spLocks noChangeArrowheads="1"/>
          </p:cNvSpPr>
          <p:nvPr/>
        </p:nvSpPr>
        <p:spPr bwMode="auto">
          <a:xfrm>
            <a:off x="11694696" y="14774777"/>
            <a:ext cx="11020925" cy="17517981"/>
          </a:xfrm>
          <a:prstGeom prst="rect">
            <a:avLst/>
          </a:prstGeom>
          <a:solidFill>
            <a:schemeClr val="bg1"/>
          </a:solidFill>
          <a:ln w="9525">
            <a:solidFill>
              <a:schemeClr val="tx1"/>
            </a:solidFill>
            <a:miter lim="800000"/>
            <a:headEnd/>
            <a:tailEnd/>
          </a:ln>
        </p:spPr>
        <p:txBody>
          <a:bodyPr wrap="square">
            <a:spAutoFit/>
          </a:bodyPr>
          <a:lstStyle/>
          <a:p>
            <a:pPr defTabSz="4441825">
              <a:spcBef>
                <a:spcPct val="50000"/>
              </a:spcBef>
            </a:pPr>
            <a:r>
              <a:rPr lang="en-US" sz="5400" b="1" u="sng" dirty="0" smtClean="0"/>
              <a:t>Goals</a:t>
            </a:r>
          </a:p>
          <a:p>
            <a:endParaRPr lang="en-US" sz="4000" dirty="0" smtClean="0"/>
          </a:p>
          <a:p>
            <a:r>
              <a:rPr lang="en-US" sz="3600" dirty="0" smtClean="0"/>
              <a:t>The first goal for this project is to successfully scan and image the surfaces of the stone tools from Weasel Cave.  Before being given to us, the tools will be meticulously examined using optical microscopy by Dr. Kimball.  Each tool is suspected to contain a polish.  While examining the tools, Dr. Kimball will record where the most profound polishes are located.  These specific locations will be scanned.  Regions where polishes are not as profound will be scanned also to act as controls.</a:t>
            </a:r>
          </a:p>
          <a:p>
            <a:endParaRPr lang="en-US" sz="3600" dirty="0" smtClean="0"/>
          </a:p>
          <a:p>
            <a:r>
              <a:rPr lang="en-US" sz="3600" dirty="0" smtClean="0"/>
              <a:t>Another goal for this project is to scan and image the experimentally produced tools.  These tools will also come from Dr. Kimball.  He will create tools made of materials similar to that of the tools from Weasel Cave.  He will create these by performing certain acts, such as cutting or scraping, multiple times for specific lengths of time.</a:t>
            </a:r>
          </a:p>
          <a:p>
            <a:endParaRPr lang="en-US" sz="3600" dirty="0" smtClean="0"/>
          </a:p>
          <a:p>
            <a:r>
              <a:rPr lang="en-US" sz="3600" dirty="0" smtClean="0"/>
              <a:t>From the images obtained of both the experimental and archeological tools, we will analyze the scans and obtain quantitative roughness values.  The average heights, from peak to valley, of the polishes have been shown to be a distinguishing factor in predicting the specific functions of the tool.  Past experiments have suggested that the topography of the polishes is directly related to the function of the tool. </a:t>
            </a:r>
            <a:r>
              <a:rPr lang="en-US" sz="3600" baseline="30000" dirty="0" smtClean="0"/>
              <a:t>[1]</a:t>
            </a:r>
          </a:p>
        </p:txBody>
      </p:sp>
      <p:pic>
        <p:nvPicPr>
          <p:cNvPr id="2102" name="Picture 55" descr="NCSpaceGrant-logo.gif"/>
          <p:cNvPicPr>
            <a:picLocks noChangeAspect="1"/>
          </p:cNvPicPr>
          <p:nvPr/>
        </p:nvPicPr>
        <p:blipFill>
          <a:blip r:embed="rId4" cstate="print"/>
          <a:srcRect/>
          <a:stretch>
            <a:fillRect/>
          </a:stretch>
        </p:blipFill>
        <p:spPr bwMode="auto">
          <a:xfrm>
            <a:off x="38634904" y="2216068"/>
            <a:ext cx="4486275" cy="1728787"/>
          </a:xfrm>
          <a:prstGeom prst="rect">
            <a:avLst/>
          </a:prstGeom>
          <a:noFill/>
          <a:ln w="9525">
            <a:noFill/>
            <a:miter lim="800000"/>
            <a:headEnd/>
            <a:tailEnd/>
          </a:ln>
        </p:spPr>
      </p:pic>
      <p:sp>
        <p:nvSpPr>
          <p:cNvPr id="71" name="TextBox 70"/>
          <p:cNvSpPr txBox="1"/>
          <p:nvPr/>
        </p:nvSpPr>
        <p:spPr>
          <a:xfrm>
            <a:off x="866274" y="5534527"/>
            <a:ext cx="10539663" cy="16496824"/>
          </a:xfrm>
          <a:prstGeom prst="rect">
            <a:avLst/>
          </a:prstGeom>
          <a:noFill/>
          <a:ln w="9525">
            <a:solidFill>
              <a:schemeClr val="tx1"/>
            </a:solidFill>
            <a:miter lim="800000"/>
          </a:ln>
        </p:spPr>
        <p:txBody>
          <a:bodyPr wrap="square" rtlCol="0">
            <a:spAutoFit/>
          </a:bodyPr>
          <a:lstStyle/>
          <a:p>
            <a:r>
              <a:rPr lang="en-US" sz="5400" b="1" u="sng" dirty="0" smtClean="0"/>
              <a:t>Background</a:t>
            </a:r>
            <a:endParaRPr lang="en-US" sz="5400" b="1" dirty="0" smtClean="0"/>
          </a:p>
          <a:p>
            <a:endParaRPr lang="en-US" sz="4000" dirty="0" smtClean="0"/>
          </a:p>
          <a:p>
            <a:r>
              <a:rPr lang="en-US" sz="3600" dirty="0" smtClean="0"/>
              <a:t>Within the field of archaeology, there are multiple methods used when attempting to figure out the function of a tool.  One of these methods is through </a:t>
            </a:r>
            <a:r>
              <a:rPr lang="en-US" sz="3600" dirty="0" err="1" smtClean="0"/>
              <a:t>microwear</a:t>
            </a:r>
            <a:r>
              <a:rPr lang="en-US" sz="3600" dirty="0" smtClean="0"/>
              <a:t> analysis.  </a:t>
            </a:r>
            <a:r>
              <a:rPr lang="en-US" sz="3600" dirty="0" err="1" smtClean="0"/>
              <a:t>Microwear</a:t>
            </a:r>
            <a:r>
              <a:rPr lang="en-US" sz="3600" dirty="0" smtClean="0"/>
              <a:t> analysis involves the studying of polishes formed on the edges of tools. One examines the polish on a tool with an unknown function and then one compares the results to experimentally produced tools of known functions.  By knowing the functions of the experimentally produced tools, one can make predictions on the function of the tool under question. </a:t>
            </a:r>
            <a:r>
              <a:rPr lang="en-US" sz="3600" baseline="30000" dirty="0" smtClean="0"/>
              <a:t>[1]</a:t>
            </a:r>
            <a:endParaRPr lang="en-US" sz="3600" dirty="0" smtClean="0"/>
          </a:p>
          <a:p>
            <a:endParaRPr lang="en-US" sz="3600" dirty="0" smtClean="0"/>
          </a:p>
          <a:p>
            <a:r>
              <a:rPr lang="en-US" sz="3600" dirty="0" smtClean="0"/>
              <a:t>Dr. Larry Kimball has been working on analyzing stone tools for many years.  He, along with Dr. Tonya Coffey, proposed the idea of using the new </a:t>
            </a:r>
            <a:r>
              <a:rPr lang="en-US" sz="3600" dirty="0" err="1" smtClean="0"/>
              <a:t>Veeco</a:t>
            </a:r>
            <a:r>
              <a:rPr lang="en-US" sz="3600" dirty="0" smtClean="0"/>
              <a:t> Atomic Force Microscope, located at Appalachian State University, to analyze the polishes on stone tools from Weasel Cave.  With the AFM, quantitative data can be taken on the polishes.  Having quantitative data will allow Dr. Kimball to compare the experimental tools to the tool under question in a new way.  Since quantitative data can be less subjective than qualitative data, Dr. Kimball may have more support for his predictions on the functions of specific stone tools if this project is successful.</a:t>
            </a:r>
            <a:endParaRPr lang="en-US" dirty="0"/>
          </a:p>
        </p:txBody>
      </p:sp>
      <p:sp>
        <p:nvSpPr>
          <p:cNvPr id="72" name="TextBox 71"/>
          <p:cNvSpPr txBox="1"/>
          <p:nvPr/>
        </p:nvSpPr>
        <p:spPr>
          <a:xfrm>
            <a:off x="11718737" y="9650998"/>
            <a:ext cx="15520757" cy="5447645"/>
          </a:xfrm>
          <a:prstGeom prst="rect">
            <a:avLst/>
          </a:prstGeom>
          <a:noFill/>
          <a:ln w="0" cap="flat">
            <a:noFill/>
            <a:miter lim="800000"/>
          </a:ln>
        </p:spPr>
        <p:txBody>
          <a:bodyPr wrap="square" rtlCol="0">
            <a:spAutoFit/>
          </a:bodyPr>
          <a:lstStyle/>
          <a:p>
            <a:r>
              <a:rPr lang="en-US" sz="4800" b="1" u="sng" dirty="0" smtClean="0"/>
              <a:t>Functions being considered for the stone tools.</a:t>
            </a:r>
            <a:endParaRPr lang="en-US" sz="4800" b="1" dirty="0" smtClean="0"/>
          </a:p>
          <a:p>
            <a:pPr lvl="0"/>
            <a:r>
              <a:rPr lang="en-US" sz="3600" dirty="0" smtClean="0"/>
              <a:t>Some common functions include wood working, hide working, bone working, antler working, stone cutting, plant cutting, and meat cutting.</a:t>
            </a:r>
          </a:p>
          <a:p>
            <a:pPr lvl="0"/>
            <a:endParaRPr lang="en-US" sz="3600" dirty="0" smtClean="0"/>
          </a:p>
          <a:p>
            <a:r>
              <a:rPr lang="en-US" sz="4800" b="1" u="sng" dirty="0" smtClean="0"/>
              <a:t>What is a polish?</a:t>
            </a:r>
          </a:p>
          <a:p>
            <a:r>
              <a:rPr lang="en-US" sz="3600" dirty="0" smtClean="0"/>
              <a:t>A </a:t>
            </a:r>
            <a:r>
              <a:rPr lang="en-US" sz="3600" dirty="0" err="1" smtClean="0"/>
              <a:t>microwear</a:t>
            </a:r>
            <a:r>
              <a:rPr lang="en-US" sz="3600" dirty="0" smtClean="0"/>
              <a:t> polish is a slight change or alteration of the surface of a stone caused by the use of the stone or the environment.  Often times, </a:t>
            </a:r>
            <a:r>
              <a:rPr lang="en-US" sz="3600" dirty="0" err="1" smtClean="0"/>
              <a:t>microwear</a:t>
            </a:r>
            <a:r>
              <a:rPr lang="en-US" sz="3600" dirty="0" smtClean="0"/>
              <a:t> polishes are concentrated along the edges of the stone tools. </a:t>
            </a:r>
          </a:p>
          <a:p>
            <a:pPr lvl="0"/>
            <a:endParaRPr lang="en-US" sz="3600" dirty="0"/>
          </a:p>
        </p:txBody>
      </p:sp>
      <p:pic>
        <p:nvPicPr>
          <p:cNvPr id="1032" name="Picture 8" descr="F:\my_pix\1008092004.jpg"/>
          <p:cNvPicPr>
            <a:picLocks noChangeAspect="1" noChangeArrowheads="1"/>
          </p:cNvPicPr>
          <p:nvPr/>
        </p:nvPicPr>
        <p:blipFill>
          <a:blip r:embed="rId5" cstate="print"/>
          <a:srcRect/>
          <a:stretch>
            <a:fillRect/>
          </a:stretch>
        </p:blipFill>
        <p:spPr bwMode="auto">
          <a:xfrm>
            <a:off x="1051324" y="22481211"/>
            <a:ext cx="3742889" cy="3121989"/>
          </a:xfrm>
          <a:prstGeom prst="rect">
            <a:avLst/>
          </a:prstGeom>
          <a:noFill/>
        </p:spPr>
      </p:pic>
      <p:pic>
        <p:nvPicPr>
          <p:cNvPr id="1033" name="Picture 9"/>
          <p:cNvPicPr>
            <a:picLocks noChangeAspect="1" noChangeArrowheads="1"/>
          </p:cNvPicPr>
          <p:nvPr/>
        </p:nvPicPr>
        <p:blipFill>
          <a:blip r:embed="rId6" cstate="print"/>
          <a:srcRect/>
          <a:stretch>
            <a:fillRect/>
          </a:stretch>
        </p:blipFill>
        <p:spPr bwMode="auto">
          <a:xfrm>
            <a:off x="32925420" y="1553792"/>
            <a:ext cx="3073066" cy="3116967"/>
          </a:xfrm>
          <a:prstGeom prst="rect">
            <a:avLst/>
          </a:prstGeom>
          <a:noFill/>
          <a:ln w="9525">
            <a:noFill/>
            <a:miter lim="800000"/>
            <a:headEnd/>
            <a:tailEnd/>
          </a:ln>
        </p:spPr>
      </p:pic>
      <p:pic>
        <p:nvPicPr>
          <p:cNvPr id="1035" name="Picture 11"/>
          <p:cNvPicPr>
            <a:picLocks noChangeAspect="1" noChangeArrowheads="1"/>
          </p:cNvPicPr>
          <p:nvPr/>
        </p:nvPicPr>
        <p:blipFill>
          <a:blip r:embed="rId7" cstate="print"/>
          <a:srcRect/>
          <a:stretch>
            <a:fillRect/>
          </a:stretch>
        </p:blipFill>
        <p:spPr bwMode="auto">
          <a:xfrm>
            <a:off x="35975422" y="1828800"/>
            <a:ext cx="2621882" cy="2621882"/>
          </a:xfrm>
          <a:prstGeom prst="rect">
            <a:avLst/>
          </a:prstGeom>
          <a:noFill/>
          <a:ln w="9525">
            <a:noFill/>
            <a:miter lim="800000"/>
            <a:headEnd/>
            <a:tailEnd/>
          </a:ln>
        </p:spPr>
      </p:pic>
      <p:sp>
        <p:nvSpPr>
          <p:cNvPr id="82" name="TextBox 81"/>
          <p:cNvSpPr txBox="1"/>
          <p:nvPr/>
        </p:nvSpPr>
        <p:spPr>
          <a:xfrm>
            <a:off x="5587630" y="22984464"/>
            <a:ext cx="5293896" cy="2246769"/>
          </a:xfrm>
          <a:prstGeom prst="rect">
            <a:avLst/>
          </a:prstGeom>
          <a:noFill/>
        </p:spPr>
        <p:txBody>
          <a:bodyPr wrap="square" rtlCol="0">
            <a:spAutoFit/>
          </a:bodyPr>
          <a:lstStyle/>
          <a:p>
            <a:r>
              <a:rPr lang="en-US" sz="2800" dirty="0" smtClean="0"/>
              <a:t>Pictured to the left is the </a:t>
            </a:r>
            <a:r>
              <a:rPr lang="en-US" sz="2800" dirty="0" err="1" smtClean="0"/>
              <a:t>Veeco</a:t>
            </a:r>
            <a:r>
              <a:rPr lang="en-US" sz="2800" dirty="0" smtClean="0"/>
              <a:t> SPM in its vibration and noise isolation chamber which is being used for the scans.  The noise floor on the AFM is 2 pm.</a:t>
            </a:r>
            <a:endParaRPr lang="en-US" sz="2800" dirty="0"/>
          </a:p>
        </p:txBody>
      </p:sp>
      <p:sp>
        <p:nvSpPr>
          <p:cNvPr id="83" name="TextBox 82"/>
          <p:cNvSpPr txBox="1"/>
          <p:nvPr/>
        </p:nvSpPr>
        <p:spPr>
          <a:xfrm>
            <a:off x="5967664" y="29549559"/>
            <a:ext cx="5342020" cy="2677656"/>
          </a:xfrm>
          <a:prstGeom prst="rect">
            <a:avLst/>
          </a:prstGeom>
          <a:noFill/>
        </p:spPr>
        <p:txBody>
          <a:bodyPr wrap="square" rtlCol="0">
            <a:spAutoFit/>
          </a:bodyPr>
          <a:lstStyle/>
          <a:p>
            <a:r>
              <a:rPr lang="en-US" sz="2800" dirty="0" smtClean="0"/>
              <a:t>Pictured here are views of the SPM.  We use clay to mount the tools.  This allows for adjustments to be made easier when the angle of the surface relative to the cantilever is off.</a:t>
            </a:r>
            <a:endParaRPr lang="en-US" sz="2800" dirty="0"/>
          </a:p>
        </p:txBody>
      </p:sp>
      <p:pic>
        <p:nvPicPr>
          <p:cNvPr id="1026" name="Picture 2" descr="C:\Users\Isaac\Desktop\IMG_6575.JPG"/>
          <p:cNvPicPr>
            <a:picLocks noChangeAspect="1" noChangeArrowheads="1"/>
          </p:cNvPicPr>
          <p:nvPr/>
        </p:nvPicPr>
        <p:blipFill>
          <a:blip r:embed="rId8" cstate="print"/>
          <a:srcRect/>
          <a:stretch>
            <a:fillRect/>
          </a:stretch>
        </p:blipFill>
        <p:spPr bwMode="auto">
          <a:xfrm>
            <a:off x="1034715" y="29176042"/>
            <a:ext cx="4451683" cy="3237033"/>
          </a:xfrm>
          <a:prstGeom prst="rect">
            <a:avLst/>
          </a:prstGeom>
          <a:noFill/>
        </p:spPr>
      </p:pic>
      <p:pic>
        <p:nvPicPr>
          <p:cNvPr id="1027" name="Picture 3" descr="C:\Users\Isaac\Desktop\IMG_6600.JPG"/>
          <p:cNvPicPr>
            <a:picLocks noChangeAspect="1" noChangeArrowheads="1"/>
          </p:cNvPicPr>
          <p:nvPr/>
        </p:nvPicPr>
        <p:blipFill>
          <a:blip r:embed="rId9" cstate="print"/>
          <a:srcRect l="18109" t="6125"/>
          <a:stretch>
            <a:fillRect/>
          </a:stretch>
        </p:blipFill>
        <p:spPr bwMode="auto">
          <a:xfrm>
            <a:off x="11679426" y="5871411"/>
            <a:ext cx="2902850" cy="2226776"/>
          </a:xfrm>
          <a:prstGeom prst="rect">
            <a:avLst/>
          </a:prstGeom>
          <a:noFill/>
        </p:spPr>
      </p:pic>
      <p:pic>
        <p:nvPicPr>
          <p:cNvPr id="1028" name="Picture 4" descr="C:\Users\Isaac\Desktop\IMG_6601.JPG"/>
          <p:cNvPicPr>
            <a:picLocks noChangeAspect="1" noChangeArrowheads="1"/>
          </p:cNvPicPr>
          <p:nvPr/>
        </p:nvPicPr>
        <p:blipFill>
          <a:blip r:embed="rId10" cstate="print"/>
          <a:srcRect l="8738" t="97" r="7767" b="15437"/>
          <a:stretch>
            <a:fillRect/>
          </a:stretch>
        </p:blipFill>
        <p:spPr bwMode="auto">
          <a:xfrm>
            <a:off x="24568491" y="20807954"/>
            <a:ext cx="2189748" cy="1476808"/>
          </a:xfrm>
          <a:prstGeom prst="rect">
            <a:avLst/>
          </a:prstGeom>
          <a:noFill/>
        </p:spPr>
      </p:pic>
      <p:pic>
        <p:nvPicPr>
          <p:cNvPr id="1029" name="Picture 5" descr="C:\Users\Isaac\Desktop\IMG_6605.JPG"/>
          <p:cNvPicPr>
            <a:picLocks noChangeAspect="1" noChangeArrowheads="1"/>
          </p:cNvPicPr>
          <p:nvPr/>
        </p:nvPicPr>
        <p:blipFill>
          <a:blip r:embed="rId11" cstate="print"/>
          <a:srcRect/>
          <a:stretch>
            <a:fillRect/>
          </a:stretch>
        </p:blipFill>
        <p:spPr bwMode="auto">
          <a:xfrm>
            <a:off x="14697628" y="5870888"/>
            <a:ext cx="2940668" cy="2211658"/>
          </a:xfrm>
          <a:prstGeom prst="rect">
            <a:avLst/>
          </a:prstGeom>
          <a:noFill/>
        </p:spPr>
      </p:pic>
      <p:pic>
        <p:nvPicPr>
          <p:cNvPr id="2" name="Picture 8" descr="C:\Users\Isaac\Desktop\IMG_6580.JPG"/>
          <p:cNvPicPr>
            <a:picLocks noChangeAspect="1" noChangeArrowheads="1"/>
          </p:cNvPicPr>
          <p:nvPr/>
        </p:nvPicPr>
        <p:blipFill>
          <a:blip r:embed="rId12" cstate="print"/>
          <a:srcRect/>
          <a:stretch>
            <a:fillRect/>
          </a:stretch>
        </p:blipFill>
        <p:spPr bwMode="auto">
          <a:xfrm>
            <a:off x="6261067" y="25964150"/>
            <a:ext cx="4547938" cy="3031958"/>
          </a:xfrm>
          <a:prstGeom prst="rect">
            <a:avLst/>
          </a:prstGeom>
          <a:noFill/>
        </p:spPr>
      </p:pic>
      <p:pic>
        <p:nvPicPr>
          <p:cNvPr id="3" name="Picture 9" descr="C:\Users\Isaac\Desktop\IMG_6585.JPG"/>
          <p:cNvPicPr>
            <a:picLocks noChangeAspect="1" noChangeArrowheads="1"/>
          </p:cNvPicPr>
          <p:nvPr/>
        </p:nvPicPr>
        <p:blipFill>
          <a:blip r:embed="rId13" cstate="print"/>
          <a:srcRect l="5718" t="11699" r="13518" b="20119"/>
          <a:stretch>
            <a:fillRect/>
          </a:stretch>
        </p:blipFill>
        <p:spPr bwMode="auto">
          <a:xfrm>
            <a:off x="20806154" y="5876241"/>
            <a:ext cx="2933728" cy="2216444"/>
          </a:xfrm>
          <a:prstGeom prst="rect">
            <a:avLst/>
          </a:prstGeom>
          <a:noFill/>
        </p:spPr>
      </p:pic>
      <p:pic>
        <p:nvPicPr>
          <p:cNvPr id="4" name="Picture 11" descr="C:\Users\Isaac\Desktop\IMG_6582.JPG"/>
          <p:cNvPicPr>
            <a:picLocks noChangeAspect="1" noChangeArrowheads="1"/>
          </p:cNvPicPr>
          <p:nvPr/>
        </p:nvPicPr>
        <p:blipFill>
          <a:blip r:embed="rId14" cstate="print"/>
          <a:srcRect/>
          <a:stretch>
            <a:fillRect/>
          </a:stretch>
        </p:blipFill>
        <p:spPr bwMode="auto">
          <a:xfrm>
            <a:off x="1092302" y="25939668"/>
            <a:ext cx="4442223" cy="3025438"/>
          </a:xfrm>
          <a:prstGeom prst="rect">
            <a:avLst/>
          </a:prstGeom>
          <a:noFill/>
        </p:spPr>
      </p:pic>
      <p:pic>
        <p:nvPicPr>
          <p:cNvPr id="5" name="Picture 12" descr="C:\Users\Isaac\Desktop\IMG_6589.JPG"/>
          <p:cNvPicPr>
            <a:picLocks noChangeAspect="1" noChangeArrowheads="1"/>
          </p:cNvPicPr>
          <p:nvPr/>
        </p:nvPicPr>
        <p:blipFill>
          <a:blip r:embed="rId15" cstate="print"/>
          <a:srcRect l="13897" t="5589"/>
          <a:stretch>
            <a:fillRect/>
          </a:stretch>
        </p:blipFill>
        <p:spPr bwMode="auto">
          <a:xfrm>
            <a:off x="17770231" y="5876325"/>
            <a:ext cx="2900024" cy="2208892"/>
          </a:xfrm>
          <a:prstGeom prst="rect">
            <a:avLst/>
          </a:prstGeom>
          <a:noFill/>
        </p:spPr>
      </p:pic>
      <p:pic>
        <p:nvPicPr>
          <p:cNvPr id="1037" name="Picture 13" descr="C:\Users\Isaac\Desktop\IMG_6586.JPG"/>
          <p:cNvPicPr>
            <a:picLocks noChangeAspect="1" noChangeArrowheads="1"/>
          </p:cNvPicPr>
          <p:nvPr/>
        </p:nvPicPr>
        <p:blipFill>
          <a:blip r:embed="rId16" cstate="print"/>
          <a:srcRect l="15439" t="14474" r="4737"/>
          <a:stretch>
            <a:fillRect/>
          </a:stretch>
        </p:blipFill>
        <p:spPr bwMode="auto">
          <a:xfrm>
            <a:off x="24544428" y="19082123"/>
            <a:ext cx="2189748" cy="1564106"/>
          </a:xfrm>
          <a:prstGeom prst="rect">
            <a:avLst/>
          </a:prstGeom>
          <a:noFill/>
        </p:spPr>
      </p:pic>
      <p:pic>
        <p:nvPicPr>
          <p:cNvPr id="1038" name="Picture 14" descr="C:\Users\Isaac\Desktop\IMG_6590.JPG"/>
          <p:cNvPicPr>
            <a:picLocks noChangeAspect="1" noChangeArrowheads="1"/>
          </p:cNvPicPr>
          <p:nvPr/>
        </p:nvPicPr>
        <p:blipFill>
          <a:blip r:embed="rId17" cstate="print"/>
          <a:srcRect l="13645" t="6433" r="6433"/>
          <a:stretch>
            <a:fillRect/>
          </a:stretch>
        </p:blipFill>
        <p:spPr bwMode="auto">
          <a:xfrm>
            <a:off x="23880611" y="5877213"/>
            <a:ext cx="2901685" cy="2215471"/>
          </a:xfrm>
          <a:prstGeom prst="rect">
            <a:avLst/>
          </a:prstGeom>
          <a:noFill/>
        </p:spPr>
      </p:pic>
      <p:pic>
        <p:nvPicPr>
          <p:cNvPr id="1039" name="Picture 15" descr="C:\Users\Isaac\Desktop\IMG_6581.JPG"/>
          <p:cNvPicPr>
            <a:picLocks noChangeAspect="1" noChangeArrowheads="1"/>
          </p:cNvPicPr>
          <p:nvPr/>
        </p:nvPicPr>
        <p:blipFill>
          <a:blip r:embed="rId18" cstate="print"/>
          <a:srcRect/>
          <a:stretch>
            <a:fillRect/>
          </a:stretch>
        </p:blipFill>
        <p:spPr bwMode="auto">
          <a:xfrm>
            <a:off x="22894837" y="23442887"/>
            <a:ext cx="2159788" cy="1439858"/>
          </a:xfrm>
          <a:prstGeom prst="rect">
            <a:avLst/>
          </a:prstGeom>
          <a:noFill/>
        </p:spPr>
      </p:pic>
      <p:pic>
        <p:nvPicPr>
          <p:cNvPr id="1040" name="Picture 16" descr="C:\Users\Isaac\Desktop\IMG_6591.JPG"/>
          <p:cNvPicPr>
            <a:picLocks noChangeAspect="1" noChangeArrowheads="1"/>
          </p:cNvPicPr>
          <p:nvPr/>
        </p:nvPicPr>
        <p:blipFill>
          <a:blip r:embed="rId19" cstate="print"/>
          <a:srcRect/>
          <a:stretch>
            <a:fillRect/>
          </a:stretch>
        </p:blipFill>
        <p:spPr bwMode="auto">
          <a:xfrm>
            <a:off x="24544428" y="17423369"/>
            <a:ext cx="2199373" cy="1466248"/>
          </a:xfrm>
          <a:prstGeom prst="rect">
            <a:avLst/>
          </a:prstGeom>
          <a:noFill/>
        </p:spPr>
      </p:pic>
      <p:pic>
        <p:nvPicPr>
          <p:cNvPr id="9" name="Picture 5" descr="E:\Tools\burin1096_1097\control_0917.002 (flatten).3d.jpg"/>
          <p:cNvPicPr>
            <a:picLocks noChangeAspect="1" noChangeArrowheads="1"/>
          </p:cNvPicPr>
          <p:nvPr/>
        </p:nvPicPr>
        <p:blipFill>
          <a:blip r:embed="rId20" cstate="print"/>
          <a:srcRect/>
          <a:stretch>
            <a:fillRect/>
          </a:stretch>
        </p:blipFill>
        <p:spPr bwMode="auto">
          <a:xfrm>
            <a:off x="39475402" y="19485003"/>
            <a:ext cx="2713124" cy="2738971"/>
          </a:xfrm>
          <a:prstGeom prst="rect">
            <a:avLst/>
          </a:prstGeom>
          <a:noFill/>
        </p:spPr>
      </p:pic>
      <p:pic>
        <p:nvPicPr>
          <p:cNvPr id="10" name="Picture 6" descr="E:\Tools\burin1096_1097\control_0917_flat.001.jpg"/>
          <p:cNvPicPr>
            <a:picLocks noChangeAspect="1" noChangeArrowheads="1"/>
          </p:cNvPicPr>
          <p:nvPr/>
        </p:nvPicPr>
        <p:blipFill>
          <a:blip r:embed="rId21" cstate="print"/>
          <a:srcRect/>
          <a:stretch>
            <a:fillRect/>
          </a:stretch>
        </p:blipFill>
        <p:spPr bwMode="auto">
          <a:xfrm>
            <a:off x="39472956" y="16920585"/>
            <a:ext cx="2622885" cy="2622885"/>
          </a:xfrm>
          <a:prstGeom prst="rect">
            <a:avLst/>
          </a:prstGeom>
          <a:noFill/>
        </p:spPr>
      </p:pic>
      <p:pic>
        <p:nvPicPr>
          <p:cNvPr id="11" name="Picture 7" descr="E:\Tools\burin1096_1097\spot1_0916.003 (flatten).000_(erase).000.jpg"/>
          <p:cNvPicPr>
            <a:picLocks noChangeAspect="1" noChangeArrowheads="1"/>
          </p:cNvPicPr>
          <p:nvPr/>
        </p:nvPicPr>
        <p:blipFill>
          <a:blip r:embed="rId22" cstate="print"/>
          <a:srcRect/>
          <a:stretch>
            <a:fillRect/>
          </a:stretch>
        </p:blipFill>
        <p:spPr bwMode="auto">
          <a:xfrm>
            <a:off x="33933413" y="16925151"/>
            <a:ext cx="2664995" cy="2664995"/>
          </a:xfrm>
          <a:prstGeom prst="rect">
            <a:avLst/>
          </a:prstGeom>
          <a:noFill/>
        </p:spPr>
      </p:pic>
      <p:pic>
        <p:nvPicPr>
          <p:cNvPr id="12" name="Picture 8" descr="E:\Tools\burin1096_1097\spot1_0916.003 (flatten).000_(erase).3d.jpg"/>
          <p:cNvPicPr>
            <a:picLocks noChangeAspect="1" noChangeArrowheads="1"/>
          </p:cNvPicPr>
          <p:nvPr/>
        </p:nvPicPr>
        <p:blipFill>
          <a:blip r:embed="rId23" cstate="print"/>
          <a:srcRect/>
          <a:stretch>
            <a:fillRect/>
          </a:stretch>
        </p:blipFill>
        <p:spPr bwMode="auto">
          <a:xfrm>
            <a:off x="33936524" y="19665958"/>
            <a:ext cx="2622884" cy="2824362"/>
          </a:xfrm>
          <a:prstGeom prst="rect">
            <a:avLst/>
          </a:prstGeom>
          <a:noFill/>
        </p:spPr>
      </p:pic>
      <p:sp>
        <p:nvSpPr>
          <p:cNvPr id="41" name="TextBox 40"/>
          <p:cNvSpPr txBox="1"/>
          <p:nvPr/>
        </p:nvSpPr>
        <p:spPr>
          <a:xfrm>
            <a:off x="23641050" y="28418590"/>
            <a:ext cx="19817012" cy="4093428"/>
          </a:xfrm>
          <a:prstGeom prst="rect">
            <a:avLst/>
          </a:prstGeom>
          <a:noFill/>
          <a:ln cap="flat">
            <a:solidFill>
              <a:schemeClr val="tx1"/>
            </a:solidFill>
            <a:miter lim="800000"/>
          </a:ln>
        </p:spPr>
        <p:txBody>
          <a:bodyPr wrap="square" rtlCol="0">
            <a:spAutoFit/>
          </a:bodyPr>
          <a:lstStyle/>
          <a:p>
            <a:r>
              <a:rPr lang="en-US" sz="3200" b="1" u="sng" dirty="0" smtClean="0"/>
              <a:t>References</a:t>
            </a:r>
            <a:endParaRPr lang="en-US" sz="3200" dirty="0" smtClean="0"/>
          </a:p>
          <a:p>
            <a:endParaRPr lang="en-US" sz="3600" b="1" u="sng" dirty="0" smtClean="0"/>
          </a:p>
          <a:p>
            <a:r>
              <a:rPr lang="en-US" sz="3200" dirty="0" smtClean="0"/>
              <a:t>[1]  Kimball, L., Kimball, J., and P.  Allen. </a:t>
            </a:r>
            <a:r>
              <a:rPr lang="en-US" sz="3200" dirty="0" err="1" smtClean="0"/>
              <a:t>Microwear</a:t>
            </a:r>
            <a:r>
              <a:rPr lang="en-US" sz="3200" dirty="0" smtClean="0"/>
              <a:t> Polishes as View Through the Atomic Force Microscope. </a:t>
            </a:r>
            <a:r>
              <a:rPr lang="en-US" sz="3200" i="1" dirty="0" err="1" smtClean="0"/>
              <a:t>Lithic</a:t>
            </a:r>
            <a:r>
              <a:rPr lang="en-US" sz="3200" i="1" dirty="0" smtClean="0"/>
              <a:t> Technology</a:t>
            </a:r>
            <a:r>
              <a:rPr lang="en-US" sz="3200" dirty="0" smtClean="0"/>
              <a:t> 20(1).</a:t>
            </a:r>
          </a:p>
          <a:p>
            <a:endParaRPr lang="en-US" sz="3200" dirty="0" smtClean="0"/>
          </a:p>
          <a:p>
            <a:r>
              <a:rPr lang="en-US" sz="3200" dirty="0" smtClean="0"/>
              <a:t>[2] </a:t>
            </a:r>
            <a:r>
              <a:rPr lang="en-US" sz="3200" dirty="0" err="1" smtClean="0"/>
              <a:t>Hidjrati</a:t>
            </a:r>
            <a:r>
              <a:rPr lang="en-US" sz="3200" dirty="0" smtClean="0"/>
              <a:t>, N. I., Kimball, L. R., &amp; </a:t>
            </a:r>
            <a:r>
              <a:rPr lang="en-US" sz="3200" dirty="0" err="1" smtClean="0"/>
              <a:t>Koetje</a:t>
            </a:r>
            <a:r>
              <a:rPr lang="en-US" sz="3200" dirty="0" smtClean="0"/>
              <a:t>, T. (2003). Middle and Late Pleistocene Investigations of </a:t>
            </a:r>
            <a:r>
              <a:rPr lang="en-US" sz="3200" dirty="0" err="1" smtClean="0"/>
              <a:t>Myshtulagty</a:t>
            </a:r>
            <a:r>
              <a:rPr lang="en-US" sz="3200" dirty="0" smtClean="0"/>
              <a:t> </a:t>
            </a:r>
            <a:r>
              <a:rPr lang="en-US" sz="3200" dirty="0" err="1" smtClean="0"/>
              <a:t>Lagat</a:t>
            </a:r>
            <a:r>
              <a:rPr lang="en-US" sz="3200" dirty="0" smtClean="0"/>
              <a:t>(Weasel Cave) North Ossetia, Russia. </a:t>
            </a:r>
            <a:r>
              <a:rPr lang="en-US" sz="3200" i="1" dirty="0" smtClean="0"/>
              <a:t>Antiquity</a:t>
            </a:r>
            <a:r>
              <a:rPr lang="en-US" sz="3200" dirty="0" smtClean="0"/>
              <a:t>, 77(298), Retrieved from http://antiquity.ac.uk/Projgall/hidjrati/index.html </a:t>
            </a:r>
          </a:p>
        </p:txBody>
      </p:sp>
      <p:sp>
        <p:nvSpPr>
          <p:cNvPr id="42" name="TextBox 41"/>
          <p:cNvSpPr txBox="1"/>
          <p:nvPr/>
        </p:nvSpPr>
        <p:spPr>
          <a:xfrm>
            <a:off x="24146143" y="14630437"/>
            <a:ext cx="5871410" cy="646331"/>
          </a:xfrm>
          <a:prstGeom prst="rect">
            <a:avLst/>
          </a:prstGeom>
          <a:noFill/>
        </p:spPr>
        <p:txBody>
          <a:bodyPr wrap="square" rtlCol="0">
            <a:spAutoFit/>
          </a:bodyPr>
          <a:lstStyle/>
          <a:p>
            <a:r>
              <a:rPr lang="en-US" sz="3600" b="1" u="sng" dirty="0" smtClean="0"/>
              <a:t>Example of the process</a:t>
            </a:r>
            <a:endParaRPr lang="en-US" sz="3600" b="1" u="sng" dirty="0"/>
          </a:p>
        </p:txBody>
      </p:sp>
      <p:pic>
        <p:nvPicPr>
          <p:cNvPr id="43" name="Picture 2" descr="E:\Tools\2009-10-13\burin.jpeg.JPG"/>
          <p:cNvPicPr>
            <a:picLocks noChangeAspect="1" noChangeArrowheads="1"/>
          </p:cNvPicPr>
          <p:nvPr/>
        </p:nvPicPr>
        <p:blipFill>
          <a:blip r:embed="rId24" cstate="print"/>
          <a:srcRect/>
          <a:stretch>
            <a:fillRect/>
          </a:stretch>
        </p:blipFill>
        <p:spPr bwMode="auto">
          <a:xfrm>
            <a:off x="27085751" y="17347206"/>
            <a:ext cx="3691035" cy="4775657"/>
          </a:xfrm>
          <a:prstGeom prst="rect">
            <a:avLst/>
          </a:prstGeom>
          <a:noFill/>
        </p:spPr>
      </p:pic>
      <p:pic>
        <p:nvPicPr>
          <p:cNvPr id="13" name="Picture 9"/>
          <p:cNvPicPr>
            <a:picLocks noChangeAspect="1" noChangeArrowheads="1"/>
          </p:cNvPicPr>
          <p:nvPr/>
        </p:nvPicPr>
        <p:blipFill>
          <a:blip r:embed="rId25" cstate="print"/>
          <a:srcRect/>
          <a:stretch>
            <a:fillRect/>
          </a:stretch>
        </p:blipFill>
        <p:spPr bwMode="auto">
          <a:xfrm>
            <a:off x="38495513" y="5245767"/>
            <a:ext cx="4557541" cy="3030765"/>
          </a:xfrm>
          <a:prstGeom prst="rect">
            <a:avLst/>
          </a:prstGeom>
          <a:noFill/>
          <a:ln w="9525">
            <a:noFill/>
            <a:miter lim="800000"/>
            <a:headEnd/>
            <a:tailEnd/>
          </a:ln>
        </p:spPr>
      </p:pic>
      <p:sp>
        <p:nvSpPr>
          <p:cNvPr id="45" name="TextBox 44"/>
          <p:cNvSpPr txBox="1"/>
          <p:nvPr/>
        </p:nvSpPr>
        <p:spPr>
          <a:xfrm>
            <a:off x="27377335" y="5946122"/>
            <a:ext cx="10016809" cy="8525411"/>
          </a:xfrm>
          <a:prstGeom prst="rect">
            <a:avLst/>
          </a:prstGeom>
          <a:noFill/>
          <a:ln cap="flat">
            <a:solidFill>
              <a:schemeClr val="tx1"/>
            </a:solidFill>
            <a:miter lim="800000"/>
          </a:ln>
        </p:spPr>
        <p:txBody>
          <a:bodyPr wrap="square" rtlCol="0">
            <a:spAutoFit/>
          </a:bodyPr>
          <a:lstStyle/>
          <a:p>
            <a:r>
              <a:rPr lang="en-US" sz="4400" b="1" u="sng" dirty="0" smtClean="0"/>
              <a:t>Information on Weasel Cave</a:t>
            </a:r>
            <a:endParaRPr lang="en-US" sz="3600" dirty="0" smtClean="0"/>
          </a:p>
          <a:p>
            <a:endParaRPr lang="en-US" sz="3600" b="1" u="sng" dirty="0" smtClean="0"/>
          </a:p>
          <a:p>
            <a:r>
              <a:rPr lang="en-US" sz="3600" dirty="0" smtClean="0"/>
              <a:t>The cave was discovered in 1981 by Dr. </a:t>
            </a:r>
            <a:r>
              <a:rPr lang="en-US" sz="3600" dirty="0" err="1" smtClean="0"/>
              <a:t>Nazim</a:t>
            </a:r>
            <a:r>
              <a:rPr lang="en-US" sz="3600" dirty="0" smtClean="0"/>
              <a:t> </a:t>
            </a:r>
            <a:r>
              <a:rPr lang="en-US" sz="3600" dirty="0" err="1" smtClean="0"/>
              <a:t>Hidjrati</a:t>
            </a:r>
            <a:r>
              <a:rPr lang="en-US" sz="3600" dirty="0" smtClean="0"/>
              <a:t>.  It is positioned around 1125 meters above mean sea level and is located on the northern slopes of the Central Caucasus.   It is thought to contain stratified Medieval, Iron Age, Bronze Age, </a:t>
            </a:r>
            <a:r>
              <a:rPr lang="en-US" sz="3600" dirty="0" err="1" smtClean="0"/>
              <a:t>Chalcolithic</a:t>
            </a:r>
            <a:r>
              <a:rPr lang="en-US" sz="3600" dirty="0" smtClean="0"/>
              <a:t>, Mesolithic, and Paleolithic occupations.  Because of the location, the chemical balance within the cave has allowed for preservation of objects like wood charcoal, nuts, and seeds.  Excavation has taken place within the cave ever since its discovery.  The tools we are analyzing were taken from the cave in the earlier part of 2009.</a:t>
            </a:r>
            <a:r>
              <a:rPr lang="en-US" sz="3600" baseline="30000" dirty="0" smtClean="0"/>
              <a:t>[2]</a:t>
            </a:r>
            <a:endParaRPr lang="en-US" sz="3600" dirty="0"/>
          </a:p>
        </p:txBody>
      </p:sp>
      <p:sp>
        <p:nvSpPr>
          <p:cNvPr id="47" name="TextBox 46"/>
          <p:cNvSpPr txBox="1"/>
          <p:nvPr/>
        </p:nvSpPr>
        <p:spPr>
          <a:xfrm>
            <a:off x="15851811" y="8395546"/>
            <a:ext cx="6550158" cy="954107"/>
          </a:xfrm>
          <a:prstGeom prst="rect">
            <a:avLst/>
          </a:prstGeom>
          <a:noFill/>
        </p:spPr>
        <p:txBody>
          <a:bodyPr wrap="square" rtlCol="0">
            <a:spAutoFit/>
          </a:bodyPr>
          <a:lstStyle/>
          <a:p>
            <a:r>
              <a:rPr lang="en-US" sz="2800" dirty="0" smtClean="0"/>
              <a:t>Pictured above are some of the tools being examined by the SPM.</a:t>
            </a:r>
            <a:endParaRPr lang="en-US" sz="2800" dirty="0"/>
          </a:p>
        </p:txBody>
      </p:sp>
      <p:sp>
        <p:nvSpPr>
          <p:cNvPr id="48" name="TextBox 47"/>
          <p:cNvSpPr txBox="1"/>
          <p:nvPr/>
        </p:nvSpPr>
        <p:spPr>
          <a:xfrm>
            <a:off x="24625745" y="15537372"/>
            <a:ext cx="5486401" cy="1323439"/>
          </a:xfrm>
          <a:prstGeom prst="rect">
            <a:avLst/>
          </a:prstGeom>
          <a:noFill/>
        </p:spPr>
        <p:txBody>
          <a:bodyPr wrap="square" rtlCol="0">
            <a:spAutoFit/>
          </a:bodyPr>
          <a:lstStyle/>
          <a:p>
            <a:r>
              <a:rPr lang="en-US" sz="2000" dirty="0" smtClean="0"/>
              <a:t>Pictures of what we receive from Dr. Kimball.</a:t>
            </a:r>
          </a:p>
          <a:p>
            <a:r>
              <a:rPr lang="en-US" sz="2000" dirty="0" smtClean="0"/>
              <a:t>This tool is around 90,000 years old.  Qualitative evidence leads Dr. Kimball to believe it is a wood working tool.</a:t>
            </a:r>
            <a:endParaRPr lang="en-US" sz="2000" dirty="0"/>
          </a:p>
        </p:txBody>
      </p:sp>
      <p:cxnSp>
        <p:nvCxnSpPr>
          <p:cNvPr id="52" name="Straight Arrow Connector 51"/>
          <p:cNvCxnSpPr/>
          <p:nvPr/>
        </p:nvCxnSpPr>
        <p:spPr bwMode="auto">
          <a:xfrm rot="10800000" flipV="1">
            <a:off x="25964155" y="16988627"/>
            <a:ext cx="721894" cy="3128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a:off x="26926681" y="17012691"/>
            <a:ext cx="1179095" cy="2646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5" name="TextBox 54"/>
          <p:cNvSpPr txBox="1"/>
          <p:nvPr/>
        </p:nvSpPr>
        <p:spPr>
          <a:xfrm>
            <a:off x="30848976" y="21223744"/>
            <a:ext cx="2671010" cy="707886"/>
          </a:xfrm>
          <a:prstGeom prst="rect">
            <a:avLst/>
          </a:prstGeom>
          <a:noFill/>
        </p:spPr>
        <p:txBody>
          <a:bodyPr wrap="square" rtlCol="0">
            <a:spAutoFit/>
          </a:bodyPr>
          <a:lstStyle/>
          <a:p>
            <a:r>
              <a:rPr lang="en-US" sz="2000" dirty="0" smtClean="0"/>
              <a:t>Evidence of a polish is shown here</a:t>
            </a:r>
            <a:endParaRPr lang="en-US" sz="2000" dirty="0"/>
          </a:p>
        </p:txBody>
      </p:sp>
      <p:cxnSp>
        <p:nvCxnSpPr>
          <p:cNvPr id="57" name="Straight Arrow Connector 56"/>
          <p:cNvCxnSpPr>
            <a:stCxn id="55" idx="1"/>
          </p:cNvCxnSpPr>
          <p:nvPr/>
        </p:nvCxnSpPr>
        <p:spPr bwMode="auto">
          <a:xfrm rot="10800000">
            <a:off x="29645818" y="20718417"/>
            <a:ext cx="1203158" cy="85927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8" name="TextBox 57"/>
          <p:cNvSpPr txBox="1"/>
          <p:nvPr/>
        </p:nvSpPr>
        <p:spPr>
          <a:xfrm>
            <a:off x="30993355" y="17253324"/>
            <a:ext cx="2189748" cy="1631216"/>
          </a:xfrm>
          <a:prstGeom prst="rect">
            <a:avLst/>
          </a:prstGeom>
          <a:noFill/>
        </p:spPr>
        <p:txBody>
          <a:bodyPr wrap="square" rtlCol="0">
            <a:spAutoFit/>
          </a:bodyPr>
          <a:lstStyle/>
          <a:p>
            <a:r>
              <a:rPr lang="en-US" sz="2000" dirty="0" smtClean="0"/>
              <a:t>Picture of the height image (50</a:t>
            </a:r>
            <a:r>
              <a:rPr lang="en-US" sz="2000" dirty="0" smtClean="0">
                <a:latin typeface="Calibri"/>
              </a:rPr>
              <a:t>µm x</a:t>
            </a:r>
            <a:r>
              <a:rPr lang="en-US" sz="2000" dirty="0" smtClean="0"/>
              <a:t> 50</a:t>
            </a:r>
            <a:r>
              <a:rPr lang="en-US" sz="2000" dirty="0" smtClean="0">
                <a:latin typeface="Calibri"/>
              </a:rPr>
              <a:t>µm) </a:t>
            </a:r>
            <a:r>
              <a:rPr lang="en-US" sz="2000" dirty="0" smtClean="0"/>
              <a:t>made of the polish region</a:t>
            </a:r>
            <a:endParaRPr lang="en-US" sz="2000" dirty="0"/>
          </a:p>
        </p:txBody>
      </p:sp>
      <p:sp>
        <p:nvSpPr>
          <p:cNvPr id="59" name="TextBox 58"/>
          <p:cNvSpPr txBox="1"/>
          <p:nvPr/>
        </p:nvSpPr>
        <p:spPr>
          <a:xfrm>
            <a:off x="30752724" y="19755891"/>
            <a:ext cx="2526631" cy="707886"/>
          </a:xfrm>
          <a:prstGeom prst="rect">
            <a:avLst/>
          </a:prstGeom>
          <a:noFill/>
        </p:spPr>
        <p:txBody>
          <a:bodyPr wrap="square" rtlCol="0">
            <a:spAutoFit/>
          </a:bodyPr>
          <a:lstStyle/>
          <a:p>
            <a:r>
              <a:rPr lang="en-US" sz="2000" dirty="0" smtClean="0"/>
              <a:t>3d image of the same polish region</a:t>
            </a:r>
          </a:p>
        </p:txBody>
      </p:sp>
      <p:sp>
        <p:nvSpPr>
          <p:cNvPr id="61" name="TextBox 60"/>
          <p:cNvSpPr txBox="1"/>
          <p:nvPr/>
        </p:nvSpPr>
        <p:spPr>
          <a:xfrm>
            <a:off x="36624133" y="17277386"/>
            <a:ext cx="2117558" cy="1631216"/>
          </a:xfrm>
          <a:prstGeom prst="rect">
            <a:avLst/>
          </a:prstGeom>
          <a:noFill/>
        </p:spPr>
        <p:txBody>
          <a:bodyPr wrap="square" rtlCol="0">
            <a:spAutoFit/>
          </a:bodyPr>
          <a:lstStyle/>
          <a:p>
            <a:r>
              <a:rPr lang="en-US" sz="2000" dirty="0" smtClean="0"/>
              <a:t>Picture of the height image (50</a:t>
            </a:r>
            <a:r>
              <a:rPr lang="en-US" sz="2000" dirty="0" smtClean="0">
                <a:latin typeface="Calibri"/>
              </a:rPr>
              <a:t>µm x</a:t>
            </a:r>
            <a:r>
              <a:rPr lang="en-US" sz="2000" dirty="0" smtClean="0"/>
              <a:t> 50</a:t>
            </a:r>
            <a:r>
              <a:rPr lang="en-US" sz="2000" dirty="0" smtClean="0">
                <a:latin typeface="Calibri"/>
              </a:rPr>
              <a:t>µm)</a:t>
            </a:r>
            <a:r>
              <a:rPr lang="en-US" sz="2000" dirty="0" smtClean="0"/>
              <a:t> made of the control region</a:t>
            </a:r>
            <a:endParaRPr lang="en-US" sz="2000" dirty="0"/>
          </a:p>
        </p:txBody>
      </p:sp>
      <p:sp>
        <p:nvSpPr>
          <p:cNvPr id="62" name="TextBox 61"/>
          <p:cNvSpPr txBox="1"/>
          <p:nvPr/>
        </p:nvSpPr>
        <p:spPr>
          <a:xfrm>
            <a:off x="36584029" y="19715785"/>
            <a:ext cx="2526631" cy="707886"/>
          </a:xfrm>
          <a:prstGeom prst="rect">
            <a:avLst/>
          </a:prstGeom>
          <a:noFill/>
        </p:spPr>
        <p:txBody>
          <a:bodyPr wrap="square" rtlCol="0">
            <a:spAutoFit/>
          </a:bodyPr>
          <a:lstStyle/>
          <a:p>
            <a:r>
              <a:rPr lang="en-US" sz="2000" dirty="0" smtClean="0"/>
              <a:t>3d image of the same control region</a:t>
            </a:r>
          </a:p>
        </p:txBody>
      </p:sp>
      <p:sp>
        <p:nvSpPr>
          <p:cNvPr id="63" name="TextBox 62"/>
          <p:cNvSpPr txBox="1"/>
          <p:nvPr/>
        </p:nvSpPr>
        <p:spPr>
          <a:xfrm>
            <a:off x="34771270" y="15833596"/>
            <a:ext cx="5125452" cy="400110"/>
          </a:xfrm>
          <a:prstGeom prst="rect">
            <a:avLst/>
          </a:prstGeom>
          <a:noFill/>
        </p:spPr>
        <p:txBody>
          <a:bodyPr wrap="square" rtlCol="0">
            <a:spAutoFit/>
          </a:bodyPr>
          <a:lstStyle/>
          <a:p>
            <a:r>
              <a:rPr lang="en-US" sz="2000" dirty="0" smtClean="0"/>
              <a:t>Pictures of what we obtain using the SPM</a:t>
            </a:r>
            <a:endParaRPr lang="en-US" sz="2000" dirty="0"/>
          </a:p>
        </p:txBody>
      </p:sp>
      <p:cxnSp>
        <p:nvCxnSpPr>
          <p:cNvPr id="66" name="Straight Arrow Connector 65"/>
          <p:cNvCxnSpPr/>
          <p:nvPr/>
        </p:nvCxnSpPr>
        <p:spPr bwMode="auto">
          <a:xfrm>
            <a:off x="32870281" y="17878965"/>
            <a:ext cx="914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33134976" y="20020586"/>
            <a:ext cx="697831" cy="2887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38765755" y="19948396"/>
            <a:ext cx="625642" cy="2646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38364702" y="17814797"/>
            <a:ext cx="914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6" name="Straight Arrow Connector 75"/>
          <p:cNvCxnSpPr>
            <a:stCxn id="63" idx="2"/>
          </p:cNvCxnSpPr>
          <p:nvPr/>
        </p:nvCxnSpPr>
        <p:spPr bwMode="auto">
          <a:xfrm rot="5400000">
            <a:off x="36445194" y="15546372"/>
            <a:ext cx="201469" cy="15761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p:nvPr/>
        </p:nvCxnSpPr>
        <p:spPr bwMode="auto">
          <a:xfrm>
            <a:off x="37562597" y="16266733"/>
            <a:ext cx="2141621" cy="2887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4" name="Picture 10"/>
          <p:cNvPicPr>
            <a:picLocks noChangeAspect="1" noChangeArrowheads="1"/>
          </p:cNvPicPr>
          <p:nvPr/>
        </p:nvPicPr>
        <p:blipFill>
          <a:blip r:embed="rId26" cstate="print"/>
          <a:srcRect/>
          <a:stretch>
            <a:fillRect/>
          </a:stretch>
        </p:blipFill>
        <p:spPr bwMode="auto">
          <a:xfrm>
            <a:off x="38183902" y="8325854"/>
            <a:ext cx="5081660" cy="4481763"/>
          </a:xfrm>
          <a:prstGeom prst="rect">
            <a:avLst/>
          </a:prstGeom>
          <a:noFill/>
          <a:ln w="9525">
            <a:noFill/>
            <a:miter lim="800000"/>
            <a:headEnd/>
            <a:tailEnd/>
          </a:ln>
        </p:spPr>
      </p:pic>
      <p:pic>
        <p:nvPicPr>
          <p:cNvPr id="15" name="Picture 11"/>
          <p:cNvPicPr>
            <a:picLocks noChangeAspect="1" noChangeArrowheads="1"/>
          </p:cNvPicPr>
          <p:nvPr/>
        </p:nvPicPr>
        <p:blipFill>
          <a:blip r:embed="rId27" cstate="print"/>
          <a:srcRect/>
          <a:stretch>
            <a:fillRect/>
          </a:stretch>
        </p:blipFill>
        <p:spPr bwMode="auto">
          <a:xfrm>
            <a:off x="38677166" y="12970533"/>
            <a:ext cx="4203377" cy="2753212"/>
          </a:xfrm>
          <a:prstGeom prst="rect">
            <a:avLst/>
          </a:prstGeom>
          <a:noFill/>
          <a:ln w="9525">
            <a:noFill/>
            <a:miter lim="800000"/>
            <a:headEnd/>
            <a:tailEnd/>
          </a:ln>
        </p:spPr>
      </p:pic>
      <p:sp>
        <p:nvSpPr>
          <p:cNvPr id="80" name="TextBox 79"/>
          <p:cNvSpPr txBox="1"/>
          <p:nvPr/>
        </p:nvSpPr>
        <p:spPr>
          <a:xfrm>
            <a:off x="23052542" y="22426870"/>
            <a:ext cx="6930190" cy="646331"/>
          </a:xfrm>
          <a:prstGeom prst="rect">
            <a:avLst/>
          </a:prstGeom>
          <a:noFill/>
        </p:spPr>
        <p:txBody>
          <a:bodyPr wrap="square" rtlCol="0">
            <a:spAutoFit/>
          </a:bodyPr>
          <a:lstStyle/>
          <a:p>
            <a:r>
              <a:rPr lang="en-US" sz="3600" b="1" u="sng" dirty="0" smtClean="0"/>
              <a:t>Some Results</a:t>
            </a:r>
            <a:endParaRPr lang="en-US" sz="3600" b="1" u="sng" dirty="0"/>
          </a:p>
        </p:txBody>
      </p:sp>
      <p:sp>
        <p:nvSpPr>
          <p:cNvPr id="81" name="TextBox 80"/>
          <p:cNvSpPr txBox="1"/>
          <p:nvPr/>
        </p:nvSpPr>
        <p:spPr>
          <a:xfrm>
            <a:off x="34903619" y="22257422"/>
            <a:ext cx="6593305" cy="707886"/>
          </a:xfrm>
          <a:prstGeom prst="rect">
            <a:avLst/>
          </a:prstGeom>
          <a:noFill/>
        </p:spPr>
        <p:txBody>
          <a:bodyPr wrap="square" rtlCol="0">
            <a:spAutoFit/>
          </a:bodyPr>
          <a:lstStyle/>
          <a:p>
            <a:r>
              <a:rPr lang="en-US" sz="2000" dirty="0" smtClean="0"/>
              <a:t>From these two images above, we can see that the polish has a much smoother surface.</a:t>
            </a:r>
            <a:endParaRPr lang="en-US" sz="2000" dirty="0"/>
          </a:p>
        </p:txBody>
      </p:sp>
      <p:pic>
        <p:nvPicPr>
          <p:cNvPr id="18" name="Picture 15" descr="C:\Users\Isaac\Desktop\midzoom_10_07.bmp"/>
          <p:cNvPicPr>
            <a:picLocks noChangeAspect="1" noChangeArrowheads="1"/>
          </p:cNvPicPr>
          <p:nvPr/>
        </p:nvPicPr>
        <p:blipFill>
          <a:blip r:embed="rId28" cstate="print"/>
          <a:srcRect/>
          <a:stretch>
            <a:fillRect/>
          </a:stretch>
        </p:blipFill>
        <p:spPr bwMode="auto">
          <a:xfrm>
            <a:off x="29979711" y="25092861"/>
            <a:ext cx="2178591" cy="2499561"/>
          </a:xfrm>
          <a:prstGeom prst="rect">
            <a:avLst/>
          </a:prstGeom>
          <a:noFill/>
        </p:spPr>
      </p:pic>
      <p:pic>
        <p:nvPicPr>
          <p:cNvPr id="19" name="Picture 16" descr="E:\Tools\DMH_83_734_4c\VideoCap1i.bmp"/>
          <p:cNvPicPr>
            <a:picLocks noChangeAspect="1" noChangeArrowheads="1"/>
          </p:cNvPicPr>
          <p:nvPr/>
        </p:nvPicPr>
        <p:blipFill>
          <a:blip r:embed="rId29" cstate="print"/>
          <a:srcRect/>
          <a:stretch>
            <a:fillRect/>
          </a:stretch>
        </p:blipFill>
        <p:spPr bwMode="auto">
          <a:xfrm>
            <a:off x="22911299" y="25073814"/>
            <a:ext cx="2179546" cy="2468879"/>
          </a:xfrm>
          <a:prstGeom prst="rect">
            <a:avLst/>
          </a:prstGeom>
          <a:noFill/>
        </p:spPr>
      </p:pic>
      <p:pic>
        <p:nvPicPr>
          <p:cNvPr id="1043" name="Picture 19" descr="C:\Users\Isaac\Desktop\IMG_6603.JPG"/>
          <p:cNvPicPr>
            <a:picLocks noChangeAspect="1" noChangeArrowheads="1"/>
          </p:cNvPicPr>
          <p:nvPr/>
        </p:nvPicPr>
        <p:blipFill>
          <a:blip r:embed="rId30" cstate="print"/>
          <a:srcRect l="10376" t="5968"/>
          <a:stretch>
            <a:fillRect/>
          </a:stretch>
        </p:blipFill>
        <p:spPr bwMode="auto">
          <a:xfrm>
            <a:off x="29998543" y="23500059"/>
            <a:ext cx="2159760" cy="1394418"/>
          </a:xfrm>
          <a:prstGeom prst="rect">
            <a:avLst/>
          </a:prstGeom>
          <a:noFill/>
        </p:spPr>
      </p:pic>
      <p:pic>
        <p:nvPicPr>
          <p:cNvPr id="27" name="Picture 15" descr="E:\Tools\polishsmallflakeh.jpg"/>
          <p:cNvPicPr>
            <a:picLocks noChangeAspect="1" noChangeArrowheads="1"/>
          </p:cNvPicPr>
          <p:nvPr/>
        </p:nvPicPr>
        <p:blipFill>
          <a:blip r:embed="rId31" cstate="print"/>
          <a:srcRect/>
          <a:stretch>
            <a:fillRect/>
          </a:stretch>
        </p:blipFill>
        <p:spPr bwMode="auto">
          <a:xfrm>
            <a:off x="39348412" y="23496068"/>
            <a:ext cx="2072720" cy="2245448"/>
          </a:xfrm>
          <a:prstGeom prst="rect">
            <a:avLst/>
          </a:prstGeom>
          <a:noFill/>
        </p:spPr>
      </p:pic>
      <p:pic>
        <p:nvPicPr>
          <p:cNvPr id="28" name="Picture 16" descr="E:\Tools\polishsmallflake.jpg"/>
          <p:cNvPicPr>
            <a:picLocks noChangeAspect="1" noChangeArrowheads="1"/>
          </p:cNvPicPr>
          <p:nvPr/>
        </p:nvPicPr>
        <p:blipFill>
          <a:blip r:embed="rId32" cstate="print"/>
          <a:srcRect/>
          <a:stretch>
            <a:fillRect/>
          </a:stretch>
        </p:blipFill>
        <p:spPr bwMode="auto">
          <a:xfrm>
            <a:off x="39317931" y="25909134"/>
            <a:ext cx="2233334" cy="1921304"/>
          </a:xfrm>
          <a:prstGeom prst="rect">
            <a:avLst/>
          </a:prstGeom>
          <a:noFill/>
        </p:spPr>
      </p:pic>
      <p:pic>
        <p:nvPicPr>
          <p:cNvPr id="29" name="Picture 17" descr="E:\Tools\polishscraperh.jpg"/>
          <p:cNvPicPr>
            <a:picLocks noChangeAspect="1" noChangeArrowheads="1"/>
          </p:cNvPicPr>
          <p:nvPr/>
        </p:nvPicPr>
        <p:blipFill>
          <a:blip r:embed="rId33" cstate="print"/>
          <a:srcRect/>
          <a:stretch>
            <a:fillRect/>
          </a:stretch>
        </p:blipFill>
        <p:spPr bwMode="auto">
          <a:xfrm>
            <a:off x="25450069" y="23418465"/>
            <a:ext cx="2071546" cy="2244174"/>
          </a:xfrm>
          <a:prstGeom prst="rect">
            <a:avLst/>
          </a:prstGeom>
          <a:noFill/>
        </p:spPr>
      </p:pic>
      <p:pic>
        <p:nvPicPr>
          <p:cNvPr id="30" name="Picture 18" descr="E:\Tools\polishscraper.jpg"/>
          <p:cNvPicPr>
            <a:picLocks noChangeAspect="1" noChangeArrowheads="1"/>
          </p:cNvPicPr>
          <p:nvPr/>
        </p:nvPicPr>
        <p:blipFill>
          <a:blip r:embed="rId34" cstate="print"/>
          <a:srcRect/>
          <a:stretch>
            <a:fillRect/>
          </a:stretch>
        </p:blipFill>
        <p:spPr bwMode="auto">
          <a:xfrm>
            <a:off x="25442366" y="25726107"/>
            <a:ext cx="2206707" cy="1898397"/>
          </a:xfrm>
          <a:prstGeom prst="rect">
            <a:avLst/>
          </a:prstGeom>
          <a:noFill/>
        </p:spPr>
      </p:pic>
      <p:pic>
        <p:nvPicPr>
          <p:cNvPr id="31" name="Picture 19" descr="E:\Tools\polishflakeh.jpg"/>
          <p:cNvPicPr>
            <a:picLocks noChangeAspect="1" noChangeArrowheads="1"/>
          </p:cNvPicPr>
          <p:nvPr/>
        </p:nvPicPr>
        <p:blipFill>
          <a:blip r:embed="rId35" cstate="print"/>
          <a:srcRect/>
          <a:stretch>
            <a:fillRect/>
          </a:stretch>
        </p:blipFill>
        <p:spPr bwMode="auto">
          <a:xfrm>
            <a:off x="32502107" y="23482515"/>
            <a:ext cx="2057546" cy="2229009"/>
          </a:xfrm>
          <a:prstGeom prst="rect">
            <a:avLst/>
          </a:prstGeom>
          <a:noFill/>
        </p:spPr>
      </p:pic>
      <p:pic>
        <p:nvPicPr>
          <p:cNvPr id="1044" name="Picture 20" descr="E:\Tools\polishflake.jpg"/>
          <p:cNvPicPr>
            <a:picLocks noChangeAspect="1" noChangeArrowheads="1"/>
          </p:cNvPicPr>
          <p:nvPr/>
        </p:nvPicPr>
        <p:blipFill>
          <a:blip r:embed="rId36" cstate="print"/>
          <a:srcRect/>
          <a:stretch>
            <a:fillRect/>
          </a:stretch>
        </p:blipFill>
        <p:spPr bwMode="auto">
          <a:xfrm>
            <a:off x="32396301" y="25746328"/>
            <a:ext cx="2318335" cy="1994430"/>
          </a:xfrm>
          <a:prstGeom prst="rect">
            <a:avLst/>
          </a:prstGeom>
          <a:noFill/>
        </p:spPr>
      </p:pic>
      <p:pic>
        <p:nvPicPr>
          <p:cNvPr id="1045" name="Picture 21" descr="E:\Tools\controlsmallflakeh.jpg"/>
          <p:cNvPicPr>
            <a:picLocks noChangeAspect="1" noChangeArrowheads="1"/>
          </p:cNvPicPr>
          <p:nvPr/>
        </p:nvPicPr>
        <p:blipFill>
          <a:blip r:embed="rId37" cstate="print"/>
          <a:srcRect/>
          <a:stretch>
            <a:fillRect/>
          </a:stretch>
        </p:blipFill>
        <p:spPr bwMode="auto">
          <a:xfrm>
            <a:off x="41521257" y="23504380"/>
            <a:ext cx="2074962" cy="2247875"/>
          </a:xfrm>
          <a:prstGeom prst="rect">
            <a:avLst/>
          </a:prstGeom>
          <a:noFill/>
        </p:spPr>
      </p:pic>
      <p:pic>
        <p:nvPicPr>
          <p:cNvPr id="1046" name="Picture 22" descr="E:\Tools\controlsmallflake.jpg"/>
          <p:cNvPicPr>
            <a:picLocks noChangeAspect="1" noChangeArrowheads="1"/>
          </p:cNvPicPr>
          <p:nvPr/>
        </p:nvPicPr>
        <p:blipFill>
          <a:blip r:embed="rId38" cstate="print"/>
          <a:srcRect/>
          <a:stretch>
            <a:fillRect/>
          </a:stretch>
        </p:blipFill>
        <p:spPr bwMode="auto">
          <a:xfrm>
            <a:off x="41541832" y="26021294"/>
            <a:ext cx="2130566" cy="1832894"/>
          </a:xfrm>
          <a:prstGeom prst="rect">
            <a:avLst/>
          </a:prstGeom>
          <a:noFill/>
        </p:spPr>
      </p:pic>
      <p:pic>
        <p:nvPicPr>
          <p:cNvPr id="1047" name="Picture 23" descr="E:\Tools\controlscraperh.jpg"/>
          <p:cNvPicPr>
            <a:picLocks noChangeAspect="1" noChangeArrowheads="1"/>
          </p:cNvPicPr>
          <p:nvPr/>
        </p:nvPicPr>
        <p:blipFill>
          <a:blip r:embed="rId39" cstate="print"/>
          <a:srcRect/>
          <a:stretch>
            <a:fillRect/>
          </a:stretch>
        </p:blipFill>
        <p:spPr bwMode="auto">
          <a:xfrm>
            <a:off x="27672937" y="23425638"/>
            <a:ext cx="2065731" cy="2237876"/>
          </a:xfrm>
          <a:prstGeom prst="rect">
            <a:avLst/>
          </a:prstGeom>
          <a:noFill/>
        </p:spPr>
      </p:pic>
      <p:pic>
        <p:nvPicPr>
          <p:cNvPr id="1048" name="Picture 24" descr="E:\Tools\controlscraper.jpg"/>
          <p:cNvPicPr>
            <a:picLocks noChangeAspect="1" noChangeArrowheads="1"/>
          </p:cNvPicPr>
          <p:nvPr/>
        </p:nvPicPr>
        <p:blipFill>
          <a:blip r:embed="rId40" cstate="print"/>
          <a:srcRect/>
          <a:stretch>
            <a:fillRect/>
          </a:stretch>
        </p:blipFill>
        <p:spPr bwMode="auto">
          <a:xfrm>
            <a:off x="27608492" y="25743487"/>
            <a:ext cx="2197403" cy="1890393"/>
          </a:xfrm>
          <a:prstGeom prst="rect">
            <a:avLst/>
          </a:prstGeom>
          <a:noFill/>
        </p:spPr>
      </p:pic>
      <p:pic>
        <p:nvPicPr>
          <p:cNvPr id="1049" name="Picture 25" descr="E:\Tools\controlflakeh.jpg"/>
          <p:cNvPicPr>
            <a:picLocks noChangeAspect="1" noChangeArrowheads="1"/>
          </p:cNvPicPr>
          <p:nvPr/>
        </p:nvPicPr>
        <p:blipFill>
          <a:blip r:embed="rId41" cstate="print"/>
          <a:srcRect/>
          <a:stretch>
            <a:fillRect/>
          </a:stretch>
        </p:blipFill>
        <p:spPr bwMode="auto">
          <a:xfrm>
            <a:off x="34639476" y="23471890"/>
            <a:ext cx="2064684" cy="2238187"/>
          </a:xfrm>
          <a:prstGeom prst="rect">
            <a:avLst/>
          </a:prstGeom>
          <a:noFill/>
        </p:spPr>
      </p:pic>
      <p:pic>
        <p:nvPicPr>
          <p:cNvPr id="1050" name="Picture 26" descr="E:\Tools\controlflake.jpg"/>
          <p:cNvPicPr>
            <a:picLocks noChangeAspect="1" noChangeArrowheads="1"/>
          </p:cNvPicPr>
          <p:nvPr/>
        </p:nvPicPr>
        <p:blipFill>
          <a:blip r:embed="rId42" cstate="print"/>
          <a:srcRect/>
          <a:stretch>
            <a:fillRect/>
          </a:stretch>
        </p:blipFill>
        <p:spPr bwMode="auto">
          <a:xfrm>
            <a:off x="34639921" y="25873496"/>
            <a:ext cx="2060085" cy="1772260"/>
          </a:xfrm>
          <a:prstGeom prst="rect">
            <a:avLst/>
          </a:prstGeom>
          <a:noFill/>
        </p:spPr>
      </p:pic>
      <p:pic>
        <p:nvPicPr>
          <p:cNvPr id="1051" name="Picture 27" descr="C:\Users\Isaac\Desktop\IMG_6602.JPG"/>
          <p:cNvPicPr>
            <a:picLocks noChangeAspect="1" noChangeArrowheads="1"/>
          </p:cNvPicPr>
          <p:nvPr/>
        </p:nvPicPr>
        <p:blipFill>
          <a:blip r:embed="rId43" cstate="print"/>
          <a:srcRect/>
          <a:stretch>
            <a:fillRect/>
          </a:stretch>
        </p:blipFill>
        <p:spPr bwMode="auto">
          <a:xfrm>
            <a:off x="36939337" y="23477516"/>
            <a:ext cx="2156716" cy="1426883"/>
          </a:xfrm>
          <a:prstGeom prst="rect">
            <a:avLst/>
          </a:prstGeom>
          <a:noFill/>
        </p:spPr>
      </p:pic>
      <p:pic>
        <p:nvPicPr>
          <p:cNvPr id="1052" name="Picture 28" descr="E:\Tools\dmh_222_1084_2b\dmh_222_1084_spot.bmp"/>
          <p:cNvPicPr>
            <a:picLocks noChangeAspect="1" noChangeArrowheads="1"/>
          </p:cNvPicPr>
          <p:nvPr/>
        </p:nvPicPr>
        <p:blipFill>
          <a:blip r:embed="rId44" cstate="print"/>
          <a:srcRect/>
          <a:stretch>
            <a:fillRect/>
          </a:stretch>
        </p:blipFill>
        <p:spPr bwMode="auto">
          <a:xfrm>
            <a:off x="36943128" y="25118809"/>
            <a:ext cx="2194437" cy="2467571"/>
          </a:xfrm>
          <a:prstGeom prst="rect">
            <a:avLst/>
          </a:prstGeom>
          <a:noFill/>
        </p:spPr>
      </p:pic>
      <p:sp>
        <p:nvSpPr>
          <p:cNvPr id="79" name="TextBox 78"/>
          <p:cNvSpPr txBox="1"/>
          <p:nvPr/>
        </p:nvSpPr>
        <p:spPr>
          <a:xfrm>
            <a:off x="25043939" y="27659356"/>
            <a:ext cx="5564399" cy="707886"/>
          </a:xfrm>
          <a:prstGeom prst="rect">
            <a:avLst/>
          </a:prstGeom>
          <a:noFill/>
        </p:spPr>
        <p:txBody>
          <a:bodyPr wrap="square" rtlCol="0">
            <a:spAutoFit/>
          </a:bodyPr>
          <a:lstStyle/>
          <a:p>
            <a:r>
              <a:rPr lang="en-US" sz="2000" dirty="0" smtClean="0"/>
              <a:t>h</a:t>
            </a:r>
            <a:r>
              <a:rPr lang="en-US" sz="2000" dirty="0" smtClean="0"/>
              <a:t>eight span=2.0</a:t>
            </a:r>
            <a:r>
              <a:rPr lang="en-US" sz="2000" dirty="0" smtClean="0">
                <a:latin typeface="Calibri"/>
              </a:rPr>
              <a:t>µm       </a:t>
            </a:r>
            <a:r>
              <a:rPr lang="en-US" sz="2000" dirty="0" smtClean="0"/>
              <a:t>height </a:t>
            </a:r>
            <a:r>
              <a:rPr lang="en-US" sz="2000" dirty="0" smtClean="0"/>
              <a:t>span=2.5</a:t>
            </a:r>
            <a:r>
              <a:rPr lang="en-US" sz="2000" dirty="0" smtClean="0">
                <a:latin typeface="Calibri"/>
              </a:rPr>
              <a:t>µm       </a:t>
            </a:r>
            <a:endParaRPr lang="en-US" sz="2000" dirty="0" smtClean="0"/>
          </a:p>
          <a:p>
            <a:endParaRPr lang="en-US" sz="2000" dirty="0"/>
          </a:p>
        </p:txBody>
      </p:sp>
      <p:sp>
        <p:nvSpPr>
          <p:cNvPr id="84" name="TextBox 83"/>
          <p:cNvSpPr txBox="1"/>
          <p:nvPr/>
        </p:nvSpPr>
        <p:spPr>
          <a:xfrm>
            <a:off x="31861834" y="27619251"/>
            <a:ext cx="5564399" cy="707886"/>
          </a:xfrm>
          <a:prstGeom prst="rect">
            <a:avLst/>
          </a:prstGeom>
          <a:noFill/>
        </p:spPr>
        <p:txBody>
          <a:bodyPr wrap="square" rtlCol="0">
            <a:spAutoFit/>
          </a:bodyPr>
          <a:lstStyle/>
          <a:p>
            <a:r>
              <a:rPr lang="en-US" sz="2000" dirty="0" smtClean="0"/>
              <a:t>h</a:t>
            </a:r>
            <a:r>
              <a:rPr lang="en-US" sz="2000" dirty="0" smtClean="0"/>
              <a:t>eight span=3.5</a:t>
            </a:r>
            <a:r>
              <a:rPr lang="en-US" sz="2000" dirty="0" smtClean="0">
                <a:latin typeface="Calibri"/>
              </a:rPr>
              <a:t>µm       </a:t>
            </a:r>
            <a:r>
              <a:rPr lang="en-US" sz="2000" dirty="0" smtClean="0"/>
              <a:t>height </a:t>
            </a:r>
            <a:r>
              <a:rPr lang="en-US" sz="2000" dirty="0" smtClean="0"/>
              <a:t>span=4.0</a:t>
            </a:r>
            <a:r>
              <a:rPr lang="en-US" sz="2000" dirty="0" smtClean="0">
                <a:latin typeface="Calibri"/>
              </a:rPr>
              <a:t>µm       </a:t>
            </a:r>
            <a:endParaRPr lang="en-US" sz="2000" dirty="0" smtClean="0"/>
          </a:p>
          <a:p>
            <a:endParaRPr lang="en-US" sz="2000" dirty="0"/>
          </a:p>
        </p:txBody>
      </p:sp>
      <p:sp>
        <p:nvSpPr>
          <p:cNvPr id="85" name="TextBox 84"/>
          <p:cNvSpPr txBox="1"/>
          <p:nvPr/>
        </p:nvSpPr>
        <p:spPr>
          <a:xfrm>
            <a:off x="38687748" y="27675398"/>
            <a:ext cx="5564399" cy="707886"/>
          </a:xfrm>
          <a:prstGeom prst="rect">
            <a:avLst/>
          </a:prstGeom>
          <a:noFill/>
        </p:spPr>
        <p:txBody>
          <a:bodyPr wrap="square" rtlCol="0">
            <a:spAutoFit/>
          </a:bodyPr>
          <a:lstStyle/>
          <a:p>
            <a:r>
              <a:rPr lang="en-US" sz="2000" dirty="0" smtClean="0"/>
              <a:t>h</a:t>
            </a:r>
            <a:r>
              <a:rPr lang="en-US" sz="2000" dirty="0" smtClean="0"/>
              <a:t>eight span=1.5</a:t>
            </a:r>
            <a:r>
              <a:rPr lang="en-US" sz="2000" dirty="0" smtClean="0">
                <a:latin typeface="Calibri"/>
              </a:rPr>
              <a:t>µm       </a:t>
            </a:r>
            <a:r>
              <a:rPr lang="en-US" sz="2000" dirty="0" smtClean="0"/>
              <a:t>height </a:t>
            </a:r>
            <a:r>
              <a:rPr lang="en-US" sz="2000" dirty="0" smtClean="0"/>
              <a:t>span=4.0</a:t>
            </a:r>
            <a:r>
              <a:rPr lang="en-US" sz="2000" dirty="0" smtClean="0">
                <a:latin typeface="Calibri"/>
              </a:rPr>
              <a:t>µm       </a:t>
            </a:r>
            <a:endParaRPr lang="en-US" sz="2000" dirty="0" smtClean="0"/>
          </a:p>
          <a:p>
            <a:endParaRPr lang="en-US" sz="2000" dirty="0"/>
          </a:p>
        </p:txBody>
      </p:sp>
      <p:cxnSp>
        <p:nvCxnSpPr>
          <p:cNvPr id="87" name="Straight Arrow Connector 86"/>
          <p:cNvCxnSpPr/>
          <p:nvPr/>
        </p:nvCxnSpPr>
        <p:spPr bwMode="auto">
          <a:xfrm rot="5400000" flipH="1" flipV="1">
            <a:off x="26000243" y="27275590"/>
            <a:ext cx="360947" cy="2887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p:nvPr/>
        </p:nvCxnSpPr>
        <p:spPr bwMode="auto">
          <a:xfrm rot="5400000" flipH="1" flipV="1">
            <a:off x="39613536" y="27393903"/>
            <a:ext cx="360947" cy="2887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9" name="Straight Arrow Connector 88"/>
          <p:cNvCxnSpPr/>
          <p:nvPr/>
        </p:nvCxnSpPr>
        <p:spPr bwMode="auto">
          <a:xfrm rot="5400000" flipH="1" flipV="1">
            <a:off x="33066792" y="27291634"/>
            <a:ext cx="360947" cy="2887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16200000" flipV="1">
            <a:off x="28599064" y="27299653"/>
            <a:ext cx="433137" cy="2165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rot="5400000" flipH="1" flipV="1">
            <a:off x="41780204" y="27434086"/>
            <a:ext cx="296157" cy="19698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3" name="Straight Arrow Connector 92"/>
          <p:cNvCxnSpPr/>
          <p:nvPr/>
        </p:nvCxnSpPr>
        <p:spPr bwMode="auto">
          <a:xfrm rot="5400000" flipH="1" flipV="1">
            <a:off x="34817672" y="27342885"/>
            <a:ext cx="315429" cy="2799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41825" rtl="0" eaLnBrk="1" fontAlgn="base" latinLnBrk="0" hangingPunct="1">
          <a:lnSpc>
            <a:spcPct val="100000"/>
          </a:lnSpc>
          <a:spcBef>
            <a:spcPct val="0"/>
          </a:spcBef>
          <a:spcAft>
            <a:spcPct val="0"/>
          </a:spcAft>
          <a:buClrTx/>
          <a:buSzTx/>
          <a:buFontTx/>
          <a:buNone/>
          <a:tabLst/>
          <a:defRPr kumimoji="0" lang="en-US" sz="8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41825" rtl="0" eaLnBrk="1" fontAlgn="base" latinLnBrk="0" hangingPunct="1">
          <a:lnSpc>
            <a:spcPct val="100000"/>
          </a:lnSpc>
          <a:spcBef>
            <a:spcPct val="0"/>
          </a:spcBef>
          <a:spcAft>
            <a:spcPct val="0"/>
          </a:spcAft>
          <a:buClrTx/>
          <a:buSzTx/>
          <a:buFontTx/>
          <a:buNone/>
          <a:tabLst/>
          <a:defRPr kumimoji="0" lang="en-US" sz="8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951</Words>
  <Application>Microsoft Office PowerPoint</Application>
  <PresentationFormat>Custom</PresentationFormat>
  <Paragraphs>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Analysis of Wear Patterns on Neanderthal Stone Tools </vt:lpstr>
    </vt:vector>
  </TitlesOfParts>
  <Company>mess with the best, die like the rest...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Change of Viscosity due to the effect of bubbles on the solid/liquid interface with a QCM Jonathan M. Jones – Appalachian State University – Faculty Mentor: Dr. Tonya Coffey</dc:title>
  <dc:creator>Arcmetha</dc:creator>
  <cp:lastModifiedBy>Isaac Bryan</cp:lastModifiedBy>
  <cp:revision>191</cp:revision>
  <dcterms:created xsi:type="dcterms:W3CDTF">2006-04-05T17:31:09Z</dcterms:created>
  <dcterms:modified xsi:type="dcterms:W3CDTF">2009-10-13T21:46:31Z</dcterms:modified>
</cp:coreProperties>
</file>