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Quinn Corcoran" userId="d5fe05f9139d3a9e" providerId="LiveId" clId="{03944B3B-6AB6-41A4-937E-F7639A542C10}"/>
    <pc:docChg chg="undo custSel modSld">
      <pc:chgData name="Quinn Corcoran" userId="d5fe05f9139d3a9e" providerId="LiveId" clId="{03944B3B-6AB6-41A4-937E-F7639A542C10}" dt="2021-11-22T20:52:37.384" v="36" actId="1076"/>
      <pc:docMkLst>
        <pc:docMk/>
      </pc:docMkLst>
      <pc:sldChg chg="addSp delSp modSp mod">
        <pc:chgData name="Quinn Corcoran" userId="d5fe05f9139d3a9e" providerId="LiveId" clId="{03944B3B-6AB6-41A4-937E-F7639A542C10}" dt="2021-11-22T20:52:37.384" v="36" actId="1076"/>
        <pc:sldMkLst>
          <pc:docMk/>
          <pc:sldMk cId="1538028031" sldId="257"/>
        </pc:sldMkLst>
        <pc:spChg chg="mod">
          <ac:chgData name="Quinn Corcoran" userId="d5fe05f9139d3a9e" providerId="LiveId" clId="{03944B3B-6AB6-41A4-937E-F7639A542C10}" dt="2021-11-02T19:11:27.301" v="2"/>
          <ac:spMkLst>
            <pc:docMk/>
            <pc:sldMk cId="1538028031" sldId="257"/>
            <ac:spMk id="4" creationId="{00000000-0000-0000-0000-000000000000}"/>
          </ac:spMkLst>
        </pc:spChg>
        <pc:graphicFrameChg chg="del">
          <ac:chgData name="Quinn Corcoran" userId="d5fe05f9139d3a9e" providerId="LiveId" clId="{03944B3B-6AB6-41A4-937E-F7639A542C10}" dt="2021-11-22T20:52:23.518" v="34" actId="478"/>
          <ac:graphicFrameMkLst>
            <pc:docMk/>
            <pc:sldMk cId="1538028031" sldId="257"/>
            <ac:graphicFrameMk id="2" creationId="{00000000-0000-0000-0000-000000000000}"/>
          </ac:graphicFrameMkLst>
        </pc:graphicFrameChg>
        <pc:picChg chg="add mod">
          <ac:chgData name="Quinn Corcoran" userId="d5fe05f9139d3a9e" providerId="LiveId" clId="{03944B3B-6AB6-41A4-937E-F7639A542C10}" dt="2021-11-14T15:08:14.203" v="27" actId="1076"/>
          <ac:picMkLst>
            <pc:docMk/>
            <pc:sldMk cId="1538028031" sldId="257"/>
            <ac:picMk id="6" creationId="{B2E7E7AF-2A51-4CD5-A62B-D51AC1397B88}"/>
          </ac:picMkLst>
        </pc:picChg>
        <pc:picChg chg="add mod">
          <ac:chgData name="Quinn Corcoran" userId="d5fe05f9139d3a9e" providerId="LiveId" clId="{03944B3B-6AB6-41A4-937E-F7639A542C10}" dt="2021-11-22T20:52:37.384" v="36" actId="1076"/>
          <ac:picMkLst>
            <pc:docMk/>
            <pc:sldMk cId="1538028031" sldId="257"/>
            <ac:picMk id="8" creationId="{0CDC1559-CDF6-4988-B9E0-09F24C05E6F5}"/>
          </ac:picMkLst>
        </pc:picChg>
        <pc:picChg chg="mod modCrop">
          <ac:chgData name="Quinn Corcoran" userId="d5fe05f9139d3a9e" providerId="LiveId" clId="{03944B3B-6AB6-41A4-937E-F7639A542C10}" dt="2021-11-14T15:14:25.597" v="33" actId="1038"/>
          <ac:picMkLst>
            <pc:docMk/>
            <pc:sldMk cId="1538028031" sldId="257"/>
            <ac:picMk id="9" creationId="{00000000-0000-0000-0000-000000000000}"/>
          </ac:picMkLst>
        </pc:picChg>
        <pc:picChg chg="mod modCrop">
          <ac:chgData name="Quinn Corcoran" userId="d5fe05f9139d3a9e" providerId="LiveId" clId="{03944B3B-6AB6-41A4-937E-F7639A542C10}" dt="2021-11-14T15:08:04.420" v="26" actId="1037"/>
          <ac:picMkLst>
            <pc:docMk/>
            <pc:sldMk cId="1538028031" sldId="257"/>
            <ac:picMk id="10" creationId="{00000000-0000-0000-0000-000000000000}"/>
          </ac:picMkLst>
        </pc:picChg>
        <pc:picChg chg="add mod">
          <ac:chgData name="Quinn Corcoran" userId="d5fe05f9139d3a9e" providerId="LiveId" clId="{03944B3B-6AB6-41A4-937E-F7639A542C10}" dt="2021-11-14T15:14:01.695" v="32" actId="1076"/>
          <ac:picMkLst>
            <pc:docMk/>
            <pc:sldMk cId="1538028031" sldId="257"/>
            <ac:picMk id="11" creationId="{28352EAD-0843-486E-96FA-4013F09D76F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447800"/>
            <a:ext cx="8305800" cy="2031325"/>
          </a:xfrm>
          <a:prstGeom prst="rect">
            <a:avLst/>
          </a:prstGeom>
          <a:noFill/>
        </p:spPr>
        <p:txBody>
          <a:bodyPr wrap="square" rtlCol="0">
            <a:spAutoFit/>
          </a:bodyPr>
          <a:lstStyle/>
          <a:p>
            <a:r>
              <a:rPr lang="en-US" dirty="0"/>
              <a:t>“SNAP Calculator”</a:t>
            </a:r>
            <a:br>
              <a:rPr lang="en-US" dirty="0"/>
            </a:br>
            <a:br>
              <a:rPr lang="en-US" dirty="0"/>
            </a:br>
            <a:r>
              <a:rPr lang="en-US" b="1" dirty="0"/>
              <a:t>Summary:  </a:t>
            </a:r>
            <a:r>
              <a:rPr lang="en-US" dirty="0"/>
              <a:t>Students are required to build a functional four operation calculator by using SNAP.  The goal is to become familiar with handling input/output functions as well as the mathematical functions in SNAP. For added complexity, students in more advanced courses could be required to include other operations and functions (e.g. square root, powers, and trigonometric functions).</a:t>
            </a:r>
          </a:p>
        </p:txBody>
      </p:sp>
      <p:sp>
        <p:nvSpPr>
          <p:cNvPr id="5" name="TextBox 4"/>
          <p:cNvSpPr txBox="1"/>
          <p:nvPr/>
        </p:nvSpPr>
        <p:spPr>
          <a:xfrm>
            <a:off x="561680" y="3724868"/>
            <a:ext cx="3399970" cy="923330"/>
          </a:xfrm>
          <a:prstGeom prst="rect">
            <a:avLst/>
          </a:prstGeom>
          <a:noFill/>
        </p:spPr>
        <p:txBody>
          <a:bodyPr wrap="none" rtlCol="0">
            <a:spAutoFit/>
          </a:bodyPr>
          <a:lstStyle/>
          <a:p>
            <a:r>
              <a:rPr lang="en-US" b="1" dirty="0"/>
              <a:t>Basic and Advanced Lab Activities</a:t>
            </a:r>
            <a:endParaRPr lang="en-US" dirty="0"/>
          </a:p>
          <a:p>
            <a:r>
              <a:rPr lang="en-US" b="1" dirty="0"/>
              <a:t>Follow Up Questions</a:t>
            </a:r>
            <a:br>
              <a:rPr lang="en-US" b="1" dirty="0"/>
            </a:br>
            <a:r>
              <a:rPr lang="en-US" b="1" dirty="0"/>
              <a:t>Programming Tips</a:t>
            </a:r>
            <a:endParaRPr lang="en-US" dirty="0"/>
          </a:p>
        </p:txBody>
      </p:sp>
      <p:sp>
        <p:nvSpPr>
          <p:cNvPr id="7" name="TextBox 6"/>
          <p:cNvSpPr txBox="1"/>
          <p:nvPr/>
        </p:nvSpPr>
        <p:spPr>
          <a:xfrm>
            <a:off x="603315" y="4724400"/>
            <a:ext cx="8001000" cy="2646878"/>
          </a:xfrm>
          <a:prstGeom prst="rect">
            <a:avLst/>
          </a:prstGeom>
          <a:noFill/>
        </p:spPr>
        <p:txBody>
          <a:bodyPr wrap="square" rtlCol="0">
            <a:spAutoFit/>
          </a:bodyPr>
          <a:lstStyle/>
          <a:p>
            <a:r>
              <a:rPr lang="en-US" b="1" dirty="0"/>
              <a:t>Things to Consider:</a:t>
            </a:r>
          </a:p>
          <a:p>
            <a:pPr marL="285750" indent="-285750">
              <a:buFont typeface="Arial" panose="020B0604020202020204" pitchFamily="34" charset="0"/>
              <a:buChar char="•"/>
            </a:pPr>
            <a:r>
              <a:rPr lang="en-US" sz="1600" dirty="0"/>
              <a:t>How are you going to handle input and output?</a:t>
            </a:r>
          </a:p>
          <a:p>
            <a:pPr marL="285750" indent="-285750">
              <a:buFont typeface="Arial" panose="020B0604020202020204" pitchFamily="34" charset="0"/>
              <a:buChar char="•"/>
            </a:pPr>
            <a:r>
              <a:rPr lang="en-US" sz="1600" dirty="0"/>
              <a:t>How many variables will you need to implement?</a:t>
            </a:r>
          </a:p>
          <a:p>
            <a:pPr marL="285750" indent="-285750">
              <a:buFont typeface="Arial" panose="020B0604020202020204" pitchFamily="34" charset="0"/>
              <a:buChar char="•"/>
            </a:pPr>
            <a:r>
              <a:rPr lang="en-US" sz="1600" dirty="0"/>
              <a:t>How will you clear or reset inputs and outputs?</a:t>
            </a:r>
          </a:p>
          <a:p>
            <a:pPr marL="285750" indent="-285750">
              <a:buFont typeface="Arial" panose="020B0604020202020204" pitchFamily="34" charset="0"/>
              <a:buChar char="•"/>
            </a:pPr>
            <a:r>
              <a:rPr lang="en-US" sz="1600" dirty="0"/>
              <a:t>How will you initiate the operation?</a:t>
            </a:r>
          </a:p>
          <a:p>
            <a:pPr marL="285750" indent="-285750">
              <a:buFont typeface="Arial" panose="020B0604020202020204" pitchFamily="34" charset="0"/>
              <a:buChar char="•"/>
            </a:pPr>
            <a:r>
              <a:rPr lang="en-US" sz="1600" dirty="0"/>
              <a:t>How will you handle unacceptable operations? E.g. Divide by 0.</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endParaRPr lang="en-US" sz="1600" dirty="0"/>
          </a:p>
          <a:p>
            <a:endParaRPr lang="en-US" dirty="0"/>
          </a:p>
          <a:p>
            <a:endParaRPr lang="en-US" dirty="0"/>
          </a:p>
        </p:txBody>
      </p:sp>
      <p:pic>
        <p:nvPicPr>
          <p:cNvPr id="9" name="Picture 8"/>
          <p:cNvPicPr/>
          <p:nvPr/>
        </p:nvPicPr>
        <p:blipFill>
          <a:blip r:embed="rId2">
            <a:extLst>
              <a:ext uri="{28A0092B-C50C-407E-A947-70E740481C1C}">
                <a14:useLocalDpi xmlns:a14="http://schemas.microsoft.com/office/drawing/2010/main" val="0"/>
              </a:ext>
            </a:extLst>
          </a:blip>
          <a:srcRect l="1934" r="1934"/>
          <a:stretch/>
        </p:blipFill>
        <p:spPr bwMode="auto">
          <a:xfrm>
            <a:off x="5410200" y="3200400"/>
            <a:ext cx="1447800" cy="1905000"/>
          </a:xfrm>
          <a:prstGeom prst="rect">
            <a:avLst/>
          </a:prstGeom>
          <a:ln>
            <a:noFill/>
          </a:ln>
          <a:extLst>
            <a:ext uri="{53640926-AAD7-44D8-BBD7-CCE9431645EC}">
              <a14:shadowObscured xmlns:a14="http://schemas.microsoft.com/office/drawing/2010/main"/>
            </a:ext>
          </a:extLst>
        </p:spPr>
      </p:pic>
      <p:pic>
        <p:nvPicPr>
          <p:cNvPr id="10" name="Picture 9"/>
          <p:cNvPicPr/>
          <p:nvPr/>
        </p:nvPicPr>
        <p:blipFill rotWithShape="1">
          <a:blip r:embed="rId3">
            <a:extLst>
              <a:ext uri="{28A0092B-C50C-407E-A947-70E740481C1C}">
                <a14:useLocalDpi xmlns:a14="http://schemas.microsoft.com/office/drawing/2010/main" val="0"/>
              </a:ext>
            </a:extLst>
          </a:blip>
          <a:srcRect t="10605" b="643"/>
          <a:stretch/>
        </p:blipFill>
        <p:spPr bwMode="auto">
          <a:xfrm>
            <a:off x="6248400" y="4511040"/>
            <a:ext cx="1399223" cy="1939884"/>
          </a:xfrm>
          <a:prstGeom prst="rect">
            <a:avLst/>
          </a:prstGeom>
          <a:ln>
            <a:noFill/>
          </a:ln>
          <a:extLst>
            <a:ext uri="{53640926-AAD7-44D8-BBD7-CCE9431645EC}">
              <a14:shadowObscured xmlns:a14="http://schemas.microsoft.com/office/drawing/2010/main"/>
            </a:ext>
          </a:extLst>
        </p:spPr>
      </p:pic>
      <p:pic>
        <p:nvPicPr>
          <p:cNvPr id="6" name="Picture 5">
            <a:extLst>
              <a:ext uri="{FF2B5EF4-FFF2-40B4-BE49-F238E27FC236}">
                <a16:creationId xmlns:a16="http://schemas.microsoft.com/office/drawing/2014/main" id="{B2E7E7AF-2A51-4CD5-A62B-D51AC1397B88}"/>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7429782" y="3236740"/>
            <a:ext cx="1390289" cy="1931960"/>
          </a:xfrm>
          <a:prstGeom prst="rect">
            <a:avLst/>
          </a:prstGeom>
        </p:spPr>
      </p:pic>
      <p:pic>
        <p:nvPicPr>
          <p:cNvPr id="11" name="Picture 10">
            <a:extLst>
              <a:ext uri="{FF2B5EF4-FFF2-40B4-BE49-F238E27FC236}">
                <a16:creationId xmlns:a16="http://schemas.microsoft.com/office/drawing/2014/main" id="{28352EAD-0843-486E-96FA-4013F09D76F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14619" y="202525"/>
            <a:ext cx="2666008" cy="1601094"/>
          </a:xfrm>
          <a:prstGeom prst="rect">
            <a:avLst/>
          </a:prstGeom>
        </p:spPr>
      </p:pic>
      <p:pic>
        <p:nvPicPr>
          <p:cNvPr id="8" name="Picture 7">
            <a:extLst>
              <a:ext uri="{FF2B5EF4-FFF2-40B4-BE49-F238E27FC236}">
                <a16:creationId xmlns:a16="http://schemas.microsoft.com/office/drawing/2014/main" id="{0CDC1559-CDF6-4988-B9E0-09F24C05E6F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8437" y="269789"/>
            <a:ext cx="6089963" cy="1098606"/>
          </a:xfrm>
          <a:prstGeom prst="rect">
            <a:avLst/>
          </a:prstGeom>
        </p:spPr>
      </p:pic>
    </p:spTree>
    <p:extLst>
      <p:ext uri="{BB962C8B-B14F-4D97-AF65-F5344CB8AC3E}">
        <p14:creationId xmlns:p14="http://schemas.microsoft.com/office/powerpoint/2010/main" val="15380280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141</Words>
  <Application>Microsoft Office PowerPoint</Application>
  <PresentationFormat>On-screen Show (4:3)</PresentationFormat>
  <Paragraphs>11</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Camp User</dc:creator>
  <cp:lastModifiedBy>Quinn Corcoran</cp:lastModifiedBy>
  <cp:revision>5</cp:revision>
  <dcterms:created xsi:type="dcterms:W3CDTF">2006-08-16T00:00:00Z</dcterms:created>
  <dcterms:modified xsi:type="dcterms:W3CDTF">2021-11-22T20:52:41Z</dcterms:modified>
</cp:coreProperties>
</file>