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57200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49765" autoAdjust="0"/>
    <p:restoredTop sz="94660"/>
  </p:normalViewPr>
  <p:slideViewPr>
    <p:cSldViewPr>
      <p:cViewPr>
        <p:scale>
          <a:sx n="20" d="100"/>
          <a:sy n="20" d="100"/>
        </p:scale>
        <p:origin x="-972" y="-426"/>
      </p:cViewPr>
      <p:guideLst>
        <p:guide orient="horz" pos="10368"/>
        <p:guide pos="1440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0" y="10226042"/>
            <a:ext cx="3886200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858000" y="18653760"/>
            <a:ext cx="3200400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3ED4E3-1E3B-4FB5-8E91-59F83AB27AF3}" type="datetimeFigureOut">
              <a:rPr lang="en-US" smtClean="0"/>
              <a:pPr/>
              <a:t>11/18/2009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C3F8A-9F12-4674-BDA5-6D4052D755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3ED4E3-1E3B-4FB5-8E91-59F83AB27AF3}" type="datetimeFigureOut">
              <a:rPr lang="en-US" smtClean="0"/>
              <a:pPr/>
              <a:t>11/18/2009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C3F8A-9F12-4674-BDA5-6D4052D755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147000" y="1318265"/>
            <a:ext cx="1028700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0" y="1318265"/>
            <a:ext cx="3009900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3ED4E3-1E3B-4FB5-8E91-59F83AB27AF3}" type="datetimeFigureOut">
              <a:rPr lang="en-US" smtClean="0"/>
              <a:pPr/>
              <a:t>11/18/2009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C3F8A-9F12-4674-BDA5-6D4052D755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3ED4E3-1E3B-4FB5-8E91-59F83AB27AF3}" type="datetimeFigureOut">
              <a:rPr lang="en-US" smtClean="0"/>
              <a:pPr/>
              <a:t>11/18/2009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C3F8A-9F12-4674-BDA5-6D4052D755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11565" y="21153122"/>
            <a:ext cx="3886200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611565" y="13952225"/>
            <a:ext cx="3886200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3ED4E3-1E3B-4FB5-8E91-59F83AB27AF3}" type="datetimeFigureOut">
              <a:rPr lang="en-US" smtClean="0"/>
              <a:pPr/>
              <a:t>11/18/2009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C3F8A-9F12-4674-BDA5-6D4052D755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0" y="7680963"/>
            <a:ext cx="2019300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3241000" y="7680963"/>
            <a:ext cx="2019300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3ED4E3-1E3B-4FB5-8E91-59F83AB27AF3}" type="datetimeFigureOut">
              <a:rPr lang="en-US" smtClean="0"/>
              <a:pPr/>
              <a:t>11/18/2009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0C3F8A-9F12-4674-BDA5-6D4052D755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86000" y="7368542"/>
            <a:ext cx="2020094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286000" y="10439400"/>
            <a:ext cx="2020094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3225127" y="7368542"/>
            <a:ext cx="20208875"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3225127" y="10439400"/>
            <a:ext cx="20208875"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3ED4E3-1E3B-4FB5-8E91-59F83AB27AF3}" type="datetimeFigureOut">
              <a:rPr lang="en-US" smtClean="0"/>
              <a:pPr/>
              <a:t>11/18/2009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0C3F8A-9F12-4674-BDA5-6D4052D755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3ED4E3-1E3B-4FB5-8E91-59F83AB27AF3}" type="datetimeFigureOut">
              <a:rPr lang="en-US" smtClean="0"/>
              <a:pPr/>
              <a:t>11/18/2009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0C3F8A-9F12-4674-BDA5-6D4052D755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3ED4E3-1E3B-4FB5-8E91-59F83AB27AF3}" type="datetimeFigureOut">
              <a:rPr lang="en-US" smtClean="0"/>
              <a:pPr/>
              <a:t>11/18/2009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0C3F8A-9F12-4674-BDA5-6D4052D755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3" y="1310640"/>
            <a:ext cx="15041565"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875250" y="1310643"/>
            <a:ext cx="2555875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286003" y="6888483"/>
            <a:ext cx="15041565"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3ED4E3-1E3B-4FB5-8E91-59F83AB27AF3}" type="datetimeFigureOut">
              <a:rPr lang="en-US" smtClean="0"/>
              <a:pPr/>
              <a:t>11/18/2009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0C3F8A-9F12-4674-BDA5-6D4052D755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61440" y="23042880"/>
            <a:ext cx="2743200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961440" y="2941320"/>
            <a:ext cx="2743200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961440" y="25763222"/>
            <a:ext cx="2743200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3ED4E3-1E3B-4FB5-8E91-59F83AB27AF3}" type="datetimeFigureOut">
              <a:rPr lang="en-US" smtClean="0"/>
              <a:pPr/>
              <a:t>11/18/2009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0C3F8A-9F12-4674-BDA5-6D4052D7553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0" y="1318262"/>
            <a:ext cx="4114800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286000" y="7680963"/>
            <a:ext cx="4114800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286000" y="30510482"/>
            <a:ext cx="1066800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A83ED4E3-1E3B-4FB5-8E91-59F83AB27AF3}" type="datetimeFigureOut">
              <a:rPr lang="en-US" smtClean="0"/>
              <a:pPr/>
              <a:t>11/18/2009</a:t>
            </a:fld>
            <a:endParaRPr lang="en-US"/>
          </a:p>
        </p:txBody>
      </p:sp>
      <p:sp>
        <p:nvSpPr>
          <p:cNvPr id="5" name="Footer Placeholder 4"/>
          <p:cNvSpPr>
            <a:spLocks noGrp="1"/>
          </p:cNvSpPr>
          <p:nvPr>
            <p:ph type="ftr" sz="quarter" idx="3"/>
          </p:nvPr>
        </p:nvSpPr>
        <p:spPr>
          <a:xfrm>
            <a:off x="15621000" y="30510482"/>
            <a:ext cx="1447800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2766000" y="30510482"/>
            <a:ext cx="1066800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F80C3F8A-9F12-4674-BDA5-6D4052D7553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Rectangle 186"/>
          <p:cNvSpPr/>
          <p:nvPr/>
        </p:nvSpPr>
        <p:spPr>
          <a:xfrm>
            <a:off x="30708600" y="24384000"/>
            <a:ext cx="136398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p:cNvSpPr/>
          <p:nvPr/>
        </p:nvSpPr>
        <p:spPr>
          <a:xfrm>
            <a:off x="30784800" y="10896600"/>
            <a:ext cx="135636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p:cNvSpPr/>
          <p:nvPr/>
        </p:nvSpPr>
        <p:spPr>
          <a:xfrm>
            <a:off x="16154400" y="9296400"/>
            <a:ext cx="136398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2133600" y="175262"/>
            <a:ext cx="41148000" cy="4091938"/>
          </a:xfrm>
        </p:spPr>
        <p:txBody>
          <a:bodyPr>
            <a:normAutofit/>
          </a:bodyPr>
          <a:lstStyle/>
          <a:p>
            <a:r>
              <a:rPr lang="en-US" sz="8000" dirty="0" smtClean="0">
                <a:latin typeface="Arial Black" pitchFamily="34" charset="0"/>
              </a:rPr>
              <a:t>Optimization of an </a:t>
            </a:r>
            <a:r>
              <a:rPr lang="en-US" sz="8000" dirty="0" err="1" smtClean="0">
                <a:latin typeface="Arial Black" pitchFamily="34" charset="0"/>
              </a:rPr>
              <a:t>Electrodynamic</a:t>
            </a:r>
            <a:r>
              <a:rPr lang="en-US" sz="8000" dirty="0" smtClean="0">
                <a:latin typeface="Arial Black" pitchFamily="34" charset="0"/>
              </a:rPr>
              <a:t> Dust Shield for Thermal Radiators</a:t>
            </a:r>
            <a:br>
              <a:rPr lang="en-US" sz="8000" dirty="0" smtClean="0">
                <a:latin typeface="Arial Black" pitchFamily="34" charset="0"/>
              </a:rPr>
            </a:br>
            <a:r>
              <a:rPr lang="en-US" sz="5400" dirty="0" smtClean="0">
                <a:latin typeface="Arial Black" pitchFamily="34" charset="0"/>
              </a:rPr>
              <a:t>Nathanael D. Cox, Dr. J. Sid Clements</a:t>
            </a:r>
            <a:r>
              <a:rPr lang="en-US" sz="5400" baseline="30000" dirty="0" smtClean="0">
                <a:latin typeface="Arial Black" pitchFamily="34" charset="0"/>
              </a:rPr>
              <a:t>1</a:t>
            </a:r>
            <a:r>
              <a:rPr lang="en-US" sz="5400" dirty="0" smtClean="0">
                <a:latin typeface="Arial Black" pitchFamily="34" charset="0"/>
              </a:rPr>
              <a:t>, Dr. Carlos Calle</a:t>
            </a:r>
            <a:r>
              <a:rPr lang="en-US" sz="5400" baseline="30000" dirty="0" smtClean="0">
                <a:latin typeface="Arial Black" pitchFamily="34" charset="0"/>
              </a:rPr>
              <a:t>2</a:t>
            </a:r>
            <a:r>
              <a:rPr lang="en-US" sz="5400" dirty="0" smtClean="0">
                <a:latin typeface="Arial Black" pitchFamily="34" charset="0"/>
              </a:rPr>
              <a:t>, Dr. Charles Buhler</a:t>
            </a:r>
            <a:r>
              <a:rPr lang="en-US" sz="5400" baseline="30000" dirty="0" smtClean="0">
                <a:latin typeface="Arial Black" pitchFamily="34" charset="0"/>
              </a:rPr>
              <a:t>2</a:t>
            </a:r>
            <a:r>
              <a:rPr lang="en-US" sz="5400" baseline="30000" dirty="0">
                <a:latin typeface="Arial Black" pitchFamily="34" charset="0"/>
              </a:rPr>
              <a:t> </a:t>
            </a:r>
            <a:r>
              <a:rPr lang="en-US" sz="5400" dirty="0" smtClean="0">
                <a:latin typeface="Arial Black" pitchFamily="34" charset="0"/>
              </a:rPr>
              <a:t> </a:t>
            </a:r>
            <a:r>
              <a:rPr lang="en-US" sz="6000" dirty="0" smtClean="0">
                <a:latin typeface="Arial Black" pitchFamily="34" charset="0"/>
              </a:rPr>
              <a:t/>
            </a:r>
            <a:br>
              <a:rPr lang="en-US" sz="6000" dirty="0" smtClean="0">
                <a:latin typeface="Arial Black" pitchFamily="34" charset="0"/>
              </a:rPr>
            </a:br>
            <a:r>
              <a:rPr lang="en-US" sz="4000" dirty="0" smtClean="0">
                <a:latin typeface="Arial Black" pitchFamily="34" charset="0"/>
              </a:rPr>
              <a:t>1. Appalachian State </a:t>
            </a:r>
            <a:r>
              <a:rPr lang="en-US" sz="4000" dirty="0" smtClean="0">
                <a:latin typeface="Arial Black" pitchFamily="34" charset="0"/>
              </a:rPr>
              <a:t>University  </a:t>
            </a:r>
            <a:r>
              <a:rPr lang="en-US" sz="4000" dirty="0" smtClean="0">
                <a:latin typeface="Arial Black" pitchFamily="34" charset="0"/>
              </a:rPr>
              <a:t>2. Electrostatics and Surface Physics Laboratory, Kennedy Space Center</a:t>
            </a:r>
            <a:endParaRPr lang="en-US" sz="4000" dirty="0">
              <a:latin typeface="Arial Black" pitchFamily="34" charset="0"/>
            </a:endParaRPr>
          </a:p>
        </p:txBody>
      </p:sp>
      <p:grpSp>
        <p:nvGrpSpPr>
          <p:cNvPr id="203" name="Group 202"/>
          <p:cNvGrpSpPr/>
          <p:nvPr/>
        </p:nvGrpSpPr>
        <p:grpSpPr>
          <a:xfrm>
            <a:off x="1371600" y="5029200"/>
            <a:ext cx="13868400" cy="1371600"/>
            <a:chOff x="1371600" y="4876800"/>
            <a:chExt cx="13868400" cy="1371600"/>
          </a:xfrm>
        </p:grpSpPr>
        <p:sp>
          <p:nvSpPr>
            <p:cNvPr id="188" name="Rectangle 187"/>
            <p:cNvSpPr/>
            <p:nvPr/>
          </p:nvSpPr>
          <p:spPr>
            <a:xfrm>
              <a:off x="1371600" y="4876800"/>
              <a:ext cx="13792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524000" y="5105400"/>
              <a:ext cx="13716000" cy="830997"/>
            </a:xfrm>
            <a:prstGeom prst="rect">
              <a:avLst/>
            </a:prstGeom>
            <a:noFill/>
          </p:spPr>
          <p:txBody>
            <a:bodyPr wrap="square" rtlCol="0">
              <a:spAutoFit/>
            </a:bodyPr>
            <a:lstStyle/>
            <a:p>
              <a:pPr algn="ctr"/>
              <a:r>
                <a:rPr lang="en-US" sz="4800" dirty="0" smtClean="0">
                  <a:solidFill>
                    <a:schemeClr val="bg1"/>
                  </a:solidFill>
                  <a:latin typeface="Arial Black" pitchFamily="34" charset="0"/>
                </a:rPr>
                <a:t>Introduction</a:t>
              </a:r>
              <a:endParaRPr lang="en-US" sz="4800" dirty="0">
                <a:solidFill>
                  <a:schemeClr val="bg1"/>
                </a:solidFill>
                <a:latin typeface="Arial Black" pitchFamily="34" charset="0"/>
              </a:endParaRPr>
            </a:p>
          </p:txBody>
        </p:sp>
      </p:grpSp>
      <p:grpSp>
        <p:nvGrpSpPr>
          <p:cNvPr id="202" name="Group 201"/>
          <p:cNvGrpSpPr/>
          <p:nvPr/>
        </p:nvGrpSpPr>
        <p:grpSpPr>
          <a:xfrm>
            <a:off x="16078200" y="4908828"/>
            <a:ext cx="13716000" cy="1491972"/>
            <a:chOff x="16078200" y="4756426"/>
            <a:chExt cx="13716000" cy="1425895"/>
          </a:xfrm>
        </p:grpSpPr>
        <p:sp>
          <p:nvSpPr>
            <p:cNvPr id="190" name="Rectangle 189"/>
            <p:cNvSpPr/>
            <p:nvPr/>
          </p:nvSpPr>
          <p:spPr>
            <a:xfrm>
              <a:off x="16078200" y="4876797"/>
              <a:ext cx="13716000" cy="13055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TextBox 118"/>
            <p:cNvSpPr txBox="1"/>
            <p:nvPr/>
          </p:nvSpPr>
          <p:spPr>
            <a:xfrm>
              <a:off x="16078200" y="4756426"/>
              <a:ext cx="13639800" cy="1353070"/>
            </a:xfrm>
            <a:prstGeom prst="rect">
              <a:avLst/>
            </a:prstGeom>
            <a:noFill/>
          </p:spPr>
          <p:txBody>
            <a:bodyPr wrap="square" rtlCol="0">
              <a:spAutoFit/>
            </a:bodyPr>
            <a:lstStyle/>
            <a:p>
              <a:pPr algn="ctr"/>
              <a:r>
                <a:rPr lang="en-US" sz="4800" dirty="0" smtClean="0">
                  <a:solidFill>
                    <a:schemeClr val="bg1"/>
                  </a:solidFill>
                  <a:latin typeface="Arial Black" pitchFamily="34" charset="0"/>
                </a:rPr>
                <a:t>Objectives</a:t>
              </a:r>
              <a:r>
                <a:rPr lang="en-US" dirty="0" smtClean="0"/>
                <a:t> </a:t>
              </a:r>
              <a:endParaRPr lang="en-US" dirty="0"/>
            </a:p>
          </p:txBody>
        </p:sp>
      </p:grpSp>
      <p:grpSp>
        <p:nvGrpSpPr>
          <p:cNvPr id="204" name="Group 203"/>
          <p:cNvGrpSpPr/>
          <p:nvPr/>
        </p:nvGrpSpPr>
        <p:grpSpPr>
          <a:xfrm>
            <a:off x="30708600" y="5029200"/>
            <a:ext cx="13716000" cy="1371600"/>
            <a:chOff x="30708600" y="4876800"/>
            <a:chExt cx="13716000" cy="1371600"/>
          </a:xfrm>
        </p:grpSpPr>
        <p:sp>
          <p:nvSpPr>
            <p:cNvPr id="191" name="Rectangle 190"/>
            <p:cNvSpPr/>
            <p:nvPr/>
          </p:nvSpPr>
          <p:spPr>
            <a:xfrm>
              <a:off x="30708600" y="4876800"/>
              <a:ext cx="137160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TextBox 142"/>
            <p:cNvSpPr txBox="1"/>
            <p:nvPr/>
          </p:nvSpPr>
          <p:spPr>
            <a:xfrm>
              <a:off x="30708600" y="5112603"/>
              <a:ext cx="13716000" cy="830997"/>
            </a:xfrm>
            <a:prstGeom prst="rect">
              <a:avLst/>
            </a:prstGeom>
            <a:noFill/>
          </p:spPr>
          <p:txBody>
            <a:bodyPr wrap="square" rtlCol="0">
              <a:spAutoFit/>
            </a:bodyPr>
            <a:lstStyle/>
            <a:p>
              <a:pPr algn="ctr"/>
              <a:r>
                <a:rPr lang="en-US" sz="4800" dirty="0" smtClean="0">
                  <a:solidFill>
                    <a:schemeClr val="bg1"/>
                  </a:solidFill>
                  <a:latin typeface="Arial Black" pitchFamily="34" charset="0"/>
                </a:rPr>
                <a:t>Results</a:t>
              </a:r>
              <a:endParaRPr lang="en-US" sz="4800" dirty="0">
                <a:solidFill>
                  <a:schemeClr val="bg1"/>
                </a:solidFill>
                <a:latin typeface="Arial Black" pitchFamily="34" charset="0"/>
              </a:endParaRPr>
            </a:p>
          </p:txBody>
        </p:sp>
      </p:grpSp>
      <p:pic>
        <p:nvPicPr>
          <p:cNvPr id="1150" name="Picture 126"/>
          <p:cNvPicPr>
            <a:picLocks noChangeAspect="1" noChangeArrowheads="1"/>
          </p:cNvPicPr>
          <p:nvPr/>
        </p:nvPicPr>
        <p:blipFill>
          <a:blip r:embed="rId2" cstate="print"/>
          <a:srcRect/>
          <a:stretch>
            <a:fillRect/>
          </a:stretch>
        </p:blipFill>
        <p:spPr bwMode="auto">
          <a:xfrm>
            <a:off x="2209800" y="2362200"/>
            <a:ext cx="4876800" cy="1884410"/>
          </a:xfrm>
          <a:prstGeom prst="rect">
            <a:avLst/>
          </a:prstGeom>
          <a:noFill/>
          <a:ln w="9525">
            <a:noFill/>
            <a:miter lim="800000"/>
            <a:headEnd/>
            <a:tailEnd/>
          </a:ln>
        </p:spPr>
      </p:pic>
      <p:pic>
        <p:nvPicPr>
          <p:cNvPr id="145" name="Picture 144" descr="images.jpeg"/>
          <p:cNvPicPr>
            <a:picLocks noChangeAspect="1"/>
          </p:cNvPicPr>
          <p:nvPr/>
        </p:nvPicPr>
        <p:blipFill>
          <a:blip r:embed="rId3" cstate="print"/>
          <a:stretch>
            <a:fillRect/>
          </a:stretch>
        </p:blipFill>
        <p:spPr>
          <a:xfrm>
            <a:off x="40157400" y="2286000"/>
            <a:ext cx="1828800" cy="1828800"/>
          </a:xfrm>
          <a:prstGeom prst="rect">
            <a:avLst/>
          </a:prstGeom>
        </p:spPr>
      </p:pic>
      <p:grpSp>
        <p:nvGrpSpPr>
          <p:cNvPr id="183" name="Group 182"/>
          <p:cNvGrpSpPr/>
          <p:nvPr/>
        </p:nvGrpSpPr>
        <p:grpSpPr>
          <a:xfrm>
            <a:off x="1447800" y="6705600"/>
            <a:ext cx="43205400" cy="24822329"/>
            <a:chOff x="1447800" y="6324600"/>
            <a:chExt cx="43205400" cy="24822329"/>
          </a:xfrm>
        </p:grpSpPr>
        <p:grpSp>
          <p:nvGrpSpPr>
            <p:cNvPr id="180" name="Group 179"/>
            <p:cNvGrpSpPr/>
            <p:nvPr/>
          </p:nvGrpSpPr>
          <p:grpSpPr>
            <a:xfrm>
              <a:off x="1447800" y="6398955"/>
              <a:ext cx="13716000" cy="24690645"/>
              <a:chOff x="1447800" y="6398955"/>
              <a:chExt cx="13716000" cy="24690645"/>
            </a:xfrm>
          </p:grpSpPr>
          <p:sp>
            <p:nvSpPr>
              <p:cNvPr id="9" name="TextBox 8"/>
              <p:cNvSpPr txBox="1"/>
              <p:nvPr/>
            </p:nvSpPr>
            <p:spPr>
              <a:xfrm>
                <a:off x="1447800" y="6398955"/>
                <a:ext cx="13716000" cy="22252245"/>
              </a:xfrm>
              <a:prstGeom prst="rect">
                <a:avLst/>
              </a:prstGeom>
              <a:noFill/>
            </p:spPr>
            <p:txBody>
              <a:bodyPr wrap="square" rtlCol="0">
                <a:spAutoFit/>
              </a:bodyPr>
              <a:lstStyle/>
              <a:p>
                <a:pPr algn="just"/>
                <a:r>
                  <a:rPr lang="en-US" sz="3600" dirty="0" smtClean="0">
                    <a:latin typeface="Book Antiqua" pitchFamily="18" charset="0"/>
                  </a:rPr>
                  <a:t>Lunar dust has caused major problems in space exploration. The dust charges by physical contact and by exposure to unfiltered ultraviolet radiation, causing it to adhere </a:t>
                </a:r>
                <a:r>
                  <a:rPr lang="en-US" sz="3600" dirty="0" err="1" smtClean="0">
                    <a:latin typeface="Book Antiqua" pitchFamily="18" charset="0"/>
                  </a:rPr>
                  <a:t>electrostatically</a:t>
                </a:r>
                <a:r>
                  <a:rPr lang="en-US" sz="3600" dirty="0" smtClean="0">
                    <a:latin typeface="Book Antiqua" pitchFamily="18" charset="0"/>
                  </a:rPr>
                  <a:t> to most surfaces.</a:t>
                </a:r>
              </a:p>
              <a:p>
                <a:pPr algn="just"/>
                <a:endParaRPr lang="en-US" sz="3600" dirty="0" smtClean="0">
                  <a:latin typeface="Book Antiqua" pitchFamily="18" charset="0"/>
                </a:endParaRPr>
              </a:p>
              <a:p>
                <a:pPr algn="just"/>
                <a:r>
                  <a:rPr lang="en-US" sz="3600" dirty="0" smtClean="0">
                    <a:latin typeface="Book Antiqua" pitchFamily="18" charset="0"/>
                  </a:rPr>
                  <a:t>The intense solar radiation that charges the dust also causes extreme temperatures which exceed the operating temperatures of </a:t>
                </a:r>
                <a:r>
                  <a:rPr lang="en-US" sz="3600" dirty="0">
                    <a:latin typeface="Book Antiqua" pitchFamily="18" charset="0"/>
                  </a:rPr>
                  <a:t>l</a:t>
                </a:r>
                <a:r>
                  <a:rPr lang="en-US" sz="3600" dirty="0" smtClean="0">
                    <a:latin typeface="Book Antiqua" pitchFamily="18" charset="0"/>
                  </a:rPr>
                  <a:t>unar exploration equipment. The lack of an atmosphere prevents cooling by convection, so the surfaces of lunar exploration equipment and vehicles are designed with materials known as thermal radiators that radiate thermal energy away. Two key properties of thermal radiators  is that they exhibit high emissivity and low </a:t>
                </a:r>
                <a:r>
                  <a:rPr lang="en-US" sz="3600" dirty="0" err="1" smtClean="0">
                    <a:latin typeface="Book Antiqua" pitchFamily="18" charset="0"/>
                  </a:rPr>
                  <a:t>absorptance</a:t>
                </a:r>
                <a:r>
                  <a:rPr lang="en-US" sz="3600" dirty="0" smtClean="0">
                    <a:latin typeface="Book Antiqua" pitchFamily="18" charset="0"/>
                  </a:rPr>
                  <a:t>. </a:t>
                </a:r>
              </a:p>
              <a:p>
                <a:pPr algn="just"/>
                <a:endParaRPr lang="en-US" sz="3600" dirty="0" smtClean="0">
                  <a:latin typeface="Book Antiqua" pitchFamily="18" charset="0"/>
                </a:endParaRPr>
              </a:p>
              <a:p>
                <a:pPr algn="just"/>
                <a:r>
                  <a:rPr lang="en-US" sz="3600" dirty="0" smtClean="0">
                    <a:latin typeface="Book Antiqua" pitchFamily="18" charset="0"/>
                  </a:rPr>
                  <a:t>If the charged dust accumulates on the thermal radiators, it will severely limit their ability to function, ultimately leading to equipment failure. This limited the extent to which the Moon’s surface could be explored in previous lunar exploration missions. </a:t>
                </a:r>
              </a:p>
              <a:p>
                <a:pPr algn="just"/>
                <a:endParaRPr lang="en-US" sz="3600" dirty="0" smtClean="0">
                  <a:latin typeface="Book Antiqua" pitchFamily="18" charset="0"/>
                </a:endParaRPr>
              </a:p>
              <a:p>
                <a:pPr algn="just"/>
                <a:r>
                  <a:rPr lang="en-US" sz="3600" dirty="0" smtClean="0">
                    <a:latin typeface="Book Antiqua" pitchFamily="18" charset="0"/>
                  </a:rPr>
                  <a:t>NASA’s Electrostatics and Surface Physics Laboratory (ESPL) at the Kennedy Space Center developed the </a:t>
                </a:r>
                <a:r>
                  <a:rPr lang="en-US" sz="3600" dirty="0" err="1" smtClean="0">
                    <a:latin typeface="Book Antiqua" pitchFamily="18" charset="0"/>
                  </a:rPr>
                  <a:t>Electrodynamic</a:t>
                </a:r>
                <a:r>
                  <a:rPr lang="en-US" sz="3600" dirty="0" smtClean="0">
                    <a:latin typeface="Book Antiqua" pitchFamily="18" charset="0"/>
                  </a:rPr>
                  <a:t> Dust Shield as a means of dust mitigation. The EDS uses electrostatic and </a:t>
                </a:r>
                <a:r>
                  <a:rPr lang="en-US" sz="3600" dirty="0" err="1" smtClean="0">
                    <a:latin typeface="Book Antiqua" pitchFamily="18" charset="0"/>
                  </a:rPr>
                  <a:t>dielectrophoretic</a:t>
                </a:r>
                <a:r>
                  <a:rPr lang="en-US" sz="3600" dirty="0" smtClean="0">
                    <a:latin typeface="Book Antiqua" pitchFamily="18" charset="0"/>
                  </a:rPr>
                  <a:t> forces to remove charged dust particles from surfaces. The shield consists of electrodes on a substrate, and single phase high voltage is applied to the shield to produce a divergent electric field. The force exerted on the dust particle by the electric field is described by </a:t>
                </a:r>
              </a:p>
              <a:p>
                <a:endParaRPr lang="en-US" sz="3600" dirty="0">
                  <a:latin typeface="Book Antiqua" pitchFamily="18" charset="0"/>
                </a:endParaRPr>
              </a:p>
              <a:p>
                <a:pPr algn="ctr"/>
                <a:r>
                  <a:rPr lang="en-US" sz="4000" b="1" dirty="0" smtClean="0">
                    <a:latin typeface="Book Antiqua" pitchFamily="18" charset="0"/>
                  </a:rPr>
                  <a:t>F = </a:t>
                </a:r>
                <a:r>
                  <a:rPr lang="en-US" sz="4000" b="1" dirty="0" err="1" smtClean="0">
                    <a:latin typeface="Book Antiqua" pitchFamily="18" charset="0"/>
                  </a:rPr>
                  <a:t>qEcosωt</a:t>
                </a:r>
                <a:r>
                  <a:rPr lang="en-US" sz="4000" b="1" dirty="0" smtClean="0">
                    <a:latin typeface="Book Antiqua" pitchFamily="18" charset="0"/>
                  </a:rPr>
                  <a:t> – </a:t>
                </a:r>
                <a:r>
                  <a:rPr lang="en-US" sz="4000" b="1" dirty="0" err="1" smtClean="0">
                    <a:latin typeface="Book Antiqua" pitchFamily="18" charset="0"/>
                  </a:rPr>
                  <a:t>mgsin</a:t>
                </a:r>
                <a:r>
                  <a:rPr lang="el-GR" sz="4000" b="1" dirty="0" smtClean="0">
                    <a:latin typeface="Book Antiqua" pitchFamily="18" charset="0"/>
                  </a:rPr>
                  <a:t>θ</a:t>
                </a:r>
                <a:endParaRPr lang="en-US" sz="4000" b="1" dirty="0" smtClean="0">
                  <a:latin typeface="Book Antiqua" pitchFamily="18" charset="0"/>
                </a:endParaRPr>
              </a:p>
              <a:p>
                <a:pPr algn="ctr"/>
                <a:endParaRPr lang="en-US" sz="3600" dirty="0">
                  <a:latin typeface="Book Antiqua" pitchFamily="18" charset="0"/>
                </a:endParaRPr>
              </a:p>
              <a:p>
                <a:pPr algn="just"/>
                <a:r>
                  <a:rPr lang="en-US" sz="3600" dirty="0" smtClean="0">
                    <a:latin typeface="Book Antiqua" pitchFamily="18" charset="0"/>
                  </a:rPr>
                  <a:t>where q is charge of the dust, E is the electric field,  and </a:t>
                </a:r>
                <a:r>
                  <a:rPr lang="el-GR" sz="3600" dirty="0" smtClean="0">
                    <a:latin typeface="Book Antiqua" pitchFamily="18" charset="0"/>
                  </a:rPr>
                  <a:t>ω</a:t>
                </a:r>
                <a:r>
                  <a:rPr lang="en-US" sz="3600" dirty="0" smtClean="0">
                    <a:latin typeface="Book Antiqua" pitchFamily="18" charset="0"/>
                  </a:rPr>
                  <a:t> is the current frequency. The dust is composed of polar molecules that give it an intrinsic dipole moment that responds to a divergent electric field, a process known as </a:t>
                </a:r>
                <a:r>
                  <a:rPr lang="en-US" sz="3600" dirty="0" err="1" smtClean="0">
                    <a:latin typeface="Book Antiqua" pitchFamily="18" charset="0"/>
                  </a:rPr>
                  <a:t>dielectrophoresis</a:t>
                </a:r>
                <a:r>
                  <a:rPr lang="en-US" sz="3600" dirty="0" smtClean="0">
                    <a:latin typeface="Book Antiqua" pitchFamily="18" charset="0"/>
                  </a:rPr>
                  <a:t>. Therefore, even dust particles that are neutral will respond to the electric field. The figure below is a conceptual representation of the cross-section of the EDS. It shows the electrodes creating a </a:t>
                </a:r>
                <a:r>
                  <a:rPr lang="en-US" sz="3600" dirty="0" err="1" smtClean="0">
                    <a:latin typeface="Book Antiqua" pitchFamily="18" charset="0"/>
                  </a:rPr>
                  <a:t>spacially</a:t>
                </a:r>
                <a:r>
                  <a:rPr lang="en-US" sz="3600" dirty="0" smtClean="0">
                    <a:latin typeface="Book Antiqua" pitchFamily="18" charset="0"/>
                  </a:rPr>
                  <a:t> variant electric field that  transports the charged dust particles.</a:t>
                </a:r>
              </a:p>
              <a:p>
                <a:endParaRPr lang="en-US" sz="3600" dirty="0">
                  <a:latin typeface="Book Antiqua" pitchFamily="18" charset="0"/>
                </a:endParaRPr>
              </a:p>
            </p:txBody>
          </p:sp>
          <p:grpSp>
            <p:nvGrpSpPr>
              <p:cNvPr id="1026" name="Group 2"/>
              <p:cNvGrpSpPr>
                <a:grpSpLocks/>
              </p:cNvGrpSpPr>
              <p:nvPr/>
            </p:nvGrpSpPr>
            <p:grpSpPr bwMode="auto">
              <a:xfrm>
                <a:off x="2971800" y="28041600"/>
                <a:ext cx="10591800" cy="3048000"/>
                <a:chOff x="1718" y="6823"/>
                <a:chExt cx="4114" cy="1289"/>
              </a:xfrm>
            </p:grpSpPr>
            <p:sp>
              <p:nvSpPr>
                <p:cNvPr id="1027" name="Rectangle 3"/>
                <p:cNvSpPr>
                  <a:spLocks noChangeArrowheads="1"/>
                </p:cNvSpPr>
                <p:nvPr/>
              </p:nvSpPr>
              <p:spPr bwMode="auto">
                <a:xfrm>
                  <a:off x="1718" y="7237"/>
                  <a:ext cx="4114" cy="56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8" name="AutoShape 4"/>
                <p:cNvSpPr>
                  <a:spLocks noChangeArrowheads="1"/>
                </p:cNvSpPr>
                <p:nvPr/>
              </p:nvSpPr>
              <p:spPr bwMode="auto">
                <a:xfrm>
                  <a:off x="2279" y="7424"/>
                  <a:ext cx="187" cy="187"/>
                </a:xfrm>
                <a:prstGeom prst="roundRect">
                  <a:avLst>
                    <a:gd name="adj" fmla="val 16667"/>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9" name="AutoShape 5"/>
                <p:cNvSpPr>
                  <a:spLocks noChangeArrowheads="1"/>
                </p:cNvSpPr>
                <p:nvPr/>
              </p:nvSpPr>
              <p:spPr bwMode="auto">
                <a:xfrm>
                  <a:off x="3401" y="7424"/>
                  <a:ext cx="187" cy="187"/>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0" name="AutoShape 6"/>
                <p:cNvSpPr>
                  <a:spLocks noChangeArrowheads="1"/>
                </p:cNvSpPr>
                <p:nvPr/>
              </p:nvSpPr>
              <p:spPr bwMode="auto">
                <a:xfrm>
                  <a:off x="3962" y="7424"/>
                  <a:ext cx="187" cy="187"/>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1" name="AutoShape 7"/>
                <p:cNvSpPr>
                  <a:spLocks noChangeArrowheads="1"/>
                </p:cNvSpPr>
                <p:nvPr/>
              </p:nvSpPr>
              <p:spPr bwMode="auto">
                <a:xfrm>
                  <a:off x="4523" y="7424"/>
                  <a:ext cx="187" cy="187"/>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2" name="AutoShape 8"/>
                <p:cNvSpPr>
                  <a:spLocks noChangeArrowheads="1"/>
                </p:cNvSpPr>
                <p:nvPr/>
              </p:nvSpPr>
              <p:spPr bwMode="auto">
                <a:xfrm>
                  <a:off x="2840" y="7424"/>
                  <a:ext cx="187" cy="187"/>
                </a:xfrm>
                <a:prstGeom prst="roundRect">
                  <a:avLst>
                    <a:gd name="adj" fmla="val 16667"/>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033" name="Group 9"/>
                <p:cNvGrpSpPr>
                  <a:grpSpLocks/>
                </p:cNvGrpSpPr>
                <p:nvPr/>
              </p:nvGrpSpPr>
              <p:grpSpPr bwMode="auto">
                <a:xfrm>
                  <a:off x="2466" y="6863"/>
                  <a:ext cx="377" cy="607"/>
                  <a:chOff x="2466" y="6863"/>
                  <a:chExt cx="377" cy="607"/>
                </a:xfrm>
              </p:grpSpPr>
              <p:sp>
                <p:nvSpPr>
                  <p:cNvPr id="1034" name="Arc 10"/>
                  <p:cNvSpPr>
                    <a:spLocks/>
                  </p:cNvSpPr>
                  <p:nvPr/>
                </p:nvSpPr>
                <p:spPr bwMode="auto">
                  <a:xfrm rot="10727494" flipV="1">
                    <a:off x="2466" y="7050"/>
                    <a:ext cx="374" cy="392"/>
                  </a:xfrm>
                  <a:custGeom>
                    <a:avLst/>
                    <a:gdLst>
                      <a:gd name="G0" fmla="+- 21600 0 0"/>
                      <a:gd name="G1" fmla="+- 21600 0 0"/>
                      <a:gd name="G2" fmla="+- 21600 0 0"/>
                      <a:gd name="T0" fmla="*/ 26 w 43200"/>
                      <a:gd name="T1" fmla="*/ 22658 h 24320"/>
                      <a:gd name="T2" fmla="*/ 43028 w 43200"/>
                      <a:gd name="T3" fmla="*/ 24320 h 24320"/>
                      <a:gd name="T4" fmla="*/ 21600 w 43200"/>
                      <a:gd name="T5" fmla="*/ 21600 h 24320"/>
                    </a:gdLst>
                    <a:ahLst/>
                    <a:cxnLst>
                      <a:cxn ang="0">
                        <a:pos x="T0" y="T1"/>
                      </a:cxn>
                      <a:cxn ang="0">
                        <a:pos x="T2" y="T3"/>
                      </a:cxn>
                      <a:cxn ang="0">
                        <a:pos x="T4" y="T5"/>
                      </a:cxn>
                    </a:cxnLst>
                    <a:rect l="0" t="0" r="r" b="b"/>
                    <a:pathLst>
                      <a:path w="43200" h="24320" fill="none"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path>
                      <a:path w="43200" h="24320" stroke="0"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5" name="Arc 11"/>
                  <p:cNvSpPr>
                    <a:spLocks/>
                  </p:cNvSpPr>
                  <p:nvPr/>
                </p:nvSpPr>
                <p:spPr bwMode="auto">
                  <a:xfrm rot="10504768" flipV="1">
                    <a:off x="2466" y="7237"/>
                    <a:ext cx="374" cy="233"/>
                  </a:xfrm>
                  <a:custGeom>
                    <a:avLst/>
                    <a:gdLst>
                      <a:gd name="G0" fmla="+- 21600 0 0"/>
                      <a:gd name="G1" fmla="+- 21600 0 0"/>
                      <a:gd name="G2" fmla="+- 21600 0 0"/>
                      <a:gd name="T0" fmla="*/ 658 w 43200"/>
                      <a:gd name="T1" fmla="*/ 26892 h 26892"/>
                      <a:gd name="T2" fmla="*/ 43200 w 43200"/>
                      <a:gd name="T3" fmla="*/ 21600 h 26892"/>
                      <a:gd name="T4" fmla="*/ 21600 w 43200"/>
                      <a:gd name="T5" fmla="*/ 21600 h 26892"/>
                    </a:gdLst>
                    <a:ahLst/>
                    <a:cxnLst>
                      <a:cxn ang="0">
                        <a:pos x="T0" y="T1"/>
                      </a:cxn>
                      <a:cxn ang="0">
                        <a:pos x="T2" y="T3"/>
                      </a:cxn>
                      <a:cxn ang="0">
                        <a:pos x="T4" y="T5"/>
                      </a:cxn>
                    </a:cxnLst>
                    <a:rect l="0" t="0" r="r" b="b"/>
                    <a:pathLst>
                      <a:path w="43200" h="26892" fill="none" extrusionOk="0">
                        <a:moveTo>
                          <a:pt x="658" y="26891"/>
                        </a:moveTo>
                        <a:cubicBezTo>
                          <a:pt x="221" y="25161"/>
                          <a:pt x="0" y="23384"/>
                          <a:pt x="0" y="21600"/>
                        </a:cubicBezTo>
                        <a:cubicBezTo>
                          <a:pt x="0" y="9670"/>
                          <a:pt x="9670" y="0"/>
                          <a:pt x="21600" y="0"/>
                        </a:cubicBezTo>
                        <a:cubicBezTo>
                          <a:pt x="33529" y="-1"/>
                          <a:pt x="43199" y="9670"/>
                          <a:pt x="43200" y="21599"/>
                        </a:cubicBezTo>
                      </a:path>
                      <a:path w="43200" h="26892" stroke="0" extrusionOk="0">
                        <a:moveTo>
                          <a:pt x="658" y="26891"/>
                        </a:moveTo>
                        <a:cubicBezTo>
                          <a:pt x="221" y="25161"/>
                          <a:pt x="0" y="23384"/>
                          <a:pt x="0" y="21600"/>
                        </a:cubicBezTo>
                        <a:cubicBezTo>
                          <a:pt x="0" y="9670"/>
                          <a:pt x="9670" y="0"/>
                          <a:pt x="21600" y="0"/>
                        </a:cubicBezTo>
                        <a:cubicBezTo>
                          <a:pt x="33529" y="-1"/>
                          <a:pt x="43199" y="9670"/>
                          <a:pt x="43200" y="21599"/>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6" name="Arc 12"/>
                  <p:cNvSpPr>
                    <a:spLocks/>
                  </p:cNvSpPr>
                  <p:nvPr/>
                </p:nvSpPr>
                <p:spPr bwMode="auto">
                  <a:xfrm rot="10719915" flipV="1">
                    <a:off x="2469" y="6863"/>
                    <a:ext cx="374" cy="579"/>
                  </a:xfrm>
                  <a:custGeom>
                    <a:avLst/>
                    <a:gdLst>
                      <a:gd name="G0" fmla="+- 21600 0 0"/>
                      <a:gd name="G1" fmla="+- 21600 0 0"/>
                      <a:gd name="G2" fmla="+- 21600 0 0"/>
                      <a:gd name="T0" fmla="*/ 26 w 43200"/>
                      <a:gd name="T1" fmla="*/ 22658 h 24320"/>
                      <a:gd name="T2" fmla="*/ 43028 w 43200"/>
                      <a:gd name="T3" fmla="*/ 24320 h 24320"/>
                      <a:gd name="T4" fmla="*/ 21600 w 43200"/>
                      <a:gd name="T5" fmla="*/ 21600 h 24320"/>
                    </a:gdLst>
                    <a:ahLst/>
                    <a:cxnLst>
                      <a:cxn ang="0">
                        <a:pos x="T0" y="T1"/>
                      </a:cxn>
                      <a:cxn ang="0">
                        <a:pos x="T2" y="T3"/>
                      </a:cxn>
                      <a:cxn ang="0">
                        <a:pos x="T4" y="T5"/>
                      </a:cxn>
                    </a:cxnLst>
                    <a:rect l="0" t="0" r="r" b="b"/>
                    <a:pathLst>
                      <a:path w="43200" h="24320" fill="none"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path>
                      <a:path w="43200" h="24320" stroke="0"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037" name="Group 13"/>
                <p:cNvGrpSpPr>
                  <a:grpSpLocks/>
                </p:cNvGrpSpPr>
                <p:nvPr/>
              </p:nvGrpSpPr>
              <p:grpSpPr bwMode="auto">
                <a:xfrm>
                  <a:off x="3027" y="6863"/>
                  <a:ext cx="377" cy="607"/>
                  <a:chOff x="2466" y="6863"/>
                  <a:chExt cx="377" cy="607"/>
                </a:xfrm>
              </p:grpSpPr>
              <p:sp>
                <p:nvSpPr>
                  <p:cNvPr id="1038" name="Arc 14"/>
                  <p:cNvSpPr>
                    <a:spLocks/>
                  </p:cNvSpPr>
                  <p:nvPr/>
                </p:nvSpPr>
                <p:spPr bwMode="auto">
                  <a:xfrm rot="10727494" flipV="1">
                    <a:off x="2466" y="7050"/>
                    <a:ext cx="374" cy="392"/>
                  </a:xfrm>
                  <a:custGeom>
                    <a:avLst/>
                    <a:gdLst>
                      <a:gd name="G0" fmla="+- 21600 0 0"/>
                      <a:gd name="G1" fmla="+- 21600 0 0"/>
                      <a:gd name="G2" fmla="+- 21600 0 0"/>
                      <a:gd name="T0" fmla="*/ 26 w 43200"/>
                      <a:gd name="T1" fmla="*/ 22658 h 24320"/>
                      <a:gd name="T2" fmla="*/ 43028 w 43200"/>
                      <a:gd name="T3" fmla="*/ 24320 h 24320"/>
                      <a:gd name="T4" fmla="*/ 21600 w 43200"/>
                      <a:gd name="T5" fmla="*/ 21600 h 24320"/>
                    </a:gdLst>
                    <a:ahLst/>
                    <a:cxnLst>
                      <a:cxn ang="0">
                        <a:pos x="T0" y="T1"/>
                      </a:cxn>
                      <a:cxn ang="0">
                        <a:pos x="T2" y="T3"/>
                      </a:cxn>
                      <a:cxn ang="0">
                        <a:pos x="T4" y="T5"/>
                      </a:cxn>
                    </a:cxnLst>
                    <a:rect l="0" t="0" r="r" b="b"/>
                    <a:pathLst>
                      <a:path w="43200" h="24320" fill="none"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path>
                      <a:path w="43200" h="24320" stroke="0"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9" name="Arc 15"/>
                  <p:cNvSpPr>
                    <a:spLocks/>
                  </p:cNvSpPr>
                  <p:nvPr/>
                </p:nvSpPr>
                <p:spPr bwMode="auto">
                  <a:xfrm rot="10504768" flipV="1">
                    <a:off x="2466" y="7237"/>
                    <a:ext cx="374" cy="233"/>
                  </a:xfrm>
                  <a:custGeom>
                    <a:avLst/>
                    <a:gdLst>
                      <a:gd name="G0" fmla="+- 21600 0 0"/>
                      <a:gd name="G1" fmla="+- 21600 0 0"/>
                      <a:gd name="G2" fmla="+- 21600 0 0"/>
                      <a:gd name="T0" fmla="*/ 658 w 43200"/>
                      <a:gd name="T1" fmla="*/ 26892 h 26892"/>
                      <a:gd name="T2" fmla="*/ 43200 w 43200"/>
                      <a:gd name="T3" fmla="*/ 21600 h 26892"/>
                      <a:gd name="T4" fmla="*/ 21600 w 43200"/>
                      <a:gd name="T5" fmla="*/ 21600 h 26892"/>
                    </a:gdLst>
                    <a:ahLst/>
                    <a:cxnLst>
                      <a:cxn ang="0">
                        <a:pos x="T0" y="T1"/>
                      </a:cxn>
                      <a:cxn ang="0">
                        <a:pos x="T2" y="T3"/>
                      </a:cxn>
                      <a:cxn ang="0">
                        <a:pos x="T4" y="T5"/>
                      </a:cxn>
                    </a:cxnLst>
                    <a:rect l="0" t="0" r="r" b="b"/>
                    <a:pathLst>
                      <a:path w="43200" h="26892" fill="none" extrusionOk="0">
                        <a:moveTo>
                          <a:pt x="658" y="26891"/>
                        </a:moveTo>
                        <a:cubicBezTo>
                          <a:pt x="221" y="25161"/>
                          <a:pt x="0" y="23384"/>
                          <a:pt x="0" y="21600"/>
                        </a:cubicBezTo>
                        <a:cubicBezTo>
                          <a:pt x="0" y="9670"/>
                          <a:pt x="9670" y="0"/>
                          <a:pt x="21600" y="0"/>
                        </a:cubicBezTo>
                        <a:cubicBezTo>
                          <a:pt x="33529" y="-1"/>
                          <a:pt x="43199" y="9670"/>
                          <a:pt x="43200" y="21599"/>
                        </a:cubicBezTo>
                      </a:path>
                      <a:path w="43200" h="26892" stroke="0" extrusionOk="0">
                        <a:moveTo>
                          <a:pt x="658" y="26891"/>
                        </a:moveTo>
                        <a:cubicBezTo>
                          <a:pt x="221" y="25161"/>
                          <a:pt x="0" y="23384"/>
                          <a:pt x="0" y="21600"/>
                        </a:cubicBezTo>
                        <a:cubicBezTo>
                          <a:pt x="0" y="9670"/>
                          <a:pt x="9670" y="0"/>
                          <a:pt x="21600" y="0"/>
                        </a:cubicBezTo>
                        <a:cubicBezTo>
                          <a:pt x="33529" y="-1"/>
                          <a:pt x="43199" y="9670"/>
                          <a:pt x="43200" y="21599"/>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0" name="Arc 16"/>
                  <p:cNvSpPr>
                    <a:spLocks/>
                  </p:cNvSpPr>
                  <p:nvPr/>
                </p:nvSpPr>
                <p:spPr bwMode="auto">
                  <a:xfrm rot="10719915" flipV="1">
                    <a:off x="2469" y="6863"/>
                    <a:ext cx="374" cy="579"/>
                  </a:xfrm>
                  <a:custGeom>
                    <a:avLst/>
                    <a:gdLst>
                      <a:gd name="G0" fmla="+- 21600 0 0"/>
                      <a:gd name="G1" fmla="+- 21600 0 0"/>
                      <a:gd name="G2" fmla="+- 21600 0 0"/>
                      <a:gd name="T0" fmla="*/ 26 w 43200"/>
                      <a:gd name="T1" fmla="*/ 22658 h 24320"/>
                      <a:gd name="T2" fmla="*/ 43028 w 43200"/>
                      <a:gd name="T3" fmla="*/ 24320 h 24320"/>
                      <a:gd name="T4" fmla="*/ 21600 w 43200"/>
                      <a:gd name="T5" fmla="*/ 21600 h 24320"/>
                    </a:gdLst>
                    <a:ahLst/>
                    <a:cxnLst>
                      <a:cxn ang="0">
                        <a:pos x="T0" y="T1"/>
                      </a:cxn>
                      <a:cxn ang="0">
                        <a:pos x="T2" y="T3"/>
                      </a:cxn>
                      <a:cxn ang="0">
                        <a:pos x="T4" y="T5"/>
                      </a:cxn>
                    </a:cxnLst>
                    <a:rect l="0" t="0" r="r" b="b"/>
                    <a:pathLst>
                      <a:path w="43200" h="24320" fill="none"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path>
                      <a:path w="43200" h="24320" stroke="0"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041" name="Group 17"/>
                <p:cNvGrpSpPr>
                  <a:grpSpLocks/>
                </p:cNvGrpSpPr>
                <p:nvPr/>
              </p:nvGrpSpPr>
              <p:grpSpPr bwMode="auto">
                <a:xfrm>
                  <a:off x="3588" y="6863"/>
                  <a:ext cx="377" cy="607"/>
                  <a:chOff x="2466" y="6863"/>
                  <a:chExt cx="377" cy="607"/>
                </a:xfrm>
              </p:grpSpPr>
              <p:sp>
                <p:nvSpPr>
                  <p:cNvPr id="1042" name="Arc 18"/>
                  <p:cNvSpPr>
                    <a:spLocks/>
                  </p:cNvSpPr>
                  <p:nvPr/>
                </p:nvSpPr>
                <p:spPr bwMode="auto">
                  <a:xfrm rot="10727494" flipV="1">
                    <a:off x="2466" y="7050"/>
                    <a:ext cx="374" cy="392"/>
                  </a:xfrm>
                  <a:custGeom>
                    <a:avLst/>
                    <a:gdLst>
                      <a:gd name="G0" fmla="+- 21600 0 0"/>
                      <a:gd name="G1" fmla="+- 21600 0 0"/>
                      <a:gd name="G2" fmla="+- 21600 0 0"/>
                      <a:gd name="T0" fmla="*/ 26 w 43200"/>
                      <a:gd name="T1" fmla="*/ 22658 h 24320"/>
                      <a:gd name="T2" fmla="*/ 43028 w 43200"/>
                      <a:gd name="T3" fmla="*/ 24320 h 24320"/>
                      <a:gd name="T4" fmla="*/ 21600 w 43200"/>
                      <a:gd name="T5" fmla="*/ 21600 h 24320"/>
                    </a:gdLst>
                    <a:ahLst/>
                    <a:cxnLst>
                      <a:cxn ang="0">
                        <a:pos x="T0" y="T1"/>
                      </a:cxn>
                      <a:cxn ang="0">
                        <a:pos x="T2" y="T3"/>
                      </a:cxn>
                      <a:cxn ang="0">
                        <a:pos x="T4" y="T5"/>
                      </a:cxn>
                    </a:cxnLst>
                    <a:rect l="0" t="0" r="r" b="b"/>
                    <a:pathLst>
                      <a:path w="43200" h="24320" fill="none"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path>
                      <a:path w="43200" h="24320" stroke="0"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3" name="Arc 19"/>
                  <p:cNvSpPr>
                    <a:spLocks/>
                  </p:cNvSpPr>
                  <p:nvPr/>
                </p:nvSpPr>
                <p:spPr bwMode="auto">
                  <a:xfrm rot="10504768" flipV="1">
                    <a:off x="2466" y="7237"/>
                    <a:ext cx="374" cy="233"/>
                  </a:xfrm>
                  <a:custGeom>
                    <a:avLst/>
                    <a:gdLst>
                      <a:gd name="G0" fmla="+- 21600 0 0"/>
                      <a:gd name="G1" fmla="+- 21600 0 0"/>
                      <a:gd name="G2" fmla="+- 21600 0 0"/>
                      <a:gd name="T0" fmla="*/ 658 w 43200"/>
                      <a:gd name="T1" fmla="*/ 26892 h 26892"/>
                      <a:gd name="T2" fmla="*/ 43200 w 43200"/>
                      <a:gd name="T3" fmla="*/ 21600 h 26892"/>
                      <a:gd name="T4" fmla="*/ 21600 w 43200"/>
                      <a:gd name="T5" fmla="*/ 21600 h 26892"/>
                    </a:gdLst>
                    <a:ahLst/>
                    <a:cxnLst>
                      <a:cxn ang="0">
                        <a:pos x="T0" y="T1"/>
                      </a:cxn>
                      <a:cxn ang="0">
                        <a:pos x="T2" y="T3"/>
                      </a:cxn>
                      <a:cxn ang="0">
                        <a:pos x="T4" y="T5"/>
                      </a:cxn>
                    </a:cxnLst>
                    <a:rect l="0" t="0" r="r" b="b"/>
                    <a:pathLst>
                      <a:path w="43200" h="26892" fill="none" extrusionOk="0">
                        <a:moveTo>
                          <a:pt x="658" y="26891"/>
                        </a:moveTo>
                        <a:cubicBezTo>
                          <a:pt x="221" y="25161"/>
                          <a:pt x="0" y="23384"/>
                          <a:pt x="0" y="21600"/>
                        </a:cubicBezTo>
                        <a:cubicBezTo>
                          <a:pt x="0" y="9670"/>
                          <a:pt x="9670" y="0"/>
                          <a:pt x="21600" y="0"/>
                        </a:cubicBezTo>
                        <a:cubicBezTo>
                          <a:pt x="33529" y="-1"/>
                          <a:pt x="43199" y="9670"/>
                          <a:pt x="43200" y="21599"/>
                        </a:cubicBezTo>
                      </a:path>
                      <a:path w="43200" h="26892" stroke="0" extrusionOk="0">
                        <a:moveTo>
                          <a:pt x="658" y="26891"/>
                        </a:moveTo>
                        <a:cubicBezTo>
                          <a:pt x="221" y="25161"/>
                          <a:pt x="0" y="23384"/>
                          <a:pt x="0" y="21600"/>
                        </a:cubicBezTo>
                        <a:cubicBezTo>
                          <a:pt x="0" y="9670"/>
                          <a:pt x="9670" y="0"/>
                          <a:pt x="21600" y="0"/>
                        </a:cubicBezTo>
                        <a:cubicBezTo>
                          <a:pt x="33529" y="-1"/>
                          <a:pt x="43199" y="9670"/>
                          <a:pt x="43200" y="21599"/>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4" name="Arc 20"/>
                  <p:cNvSpPr>
                    <a:spLocks/>
                  </p:cNvSpPr>
                  <p:nvPr/>
                </p:nvSpPr>
                <p:spPr bwMode="auto">
                  <a:xfrm rot="10719915" flipV="1">
                    <a:off x="2469" y="6863"/>
                    <a:ext cx="374" cy="579"/>
                  </a:xfrm>
                  <a:custGeom>
                    <a:avLst/>
                    <a:gdLst>
                      <a:gd name="G0" fmla="+- 21600 0 0"/>
                      <a:gd name="G1" fmla="+- 21600 0 0"/>
                      <a:gd name="G2" fmla="+- 21600 0 0"/>
                      <a:gd name="T0" fmla="*/ 26 w 43200"/>
                      <a:gd name="T1" fmla="*/ 22658 h 24320"/>
                      <a:gd name="T2" fmla="*/ 43028 w 43200"/>
                      <a:gd name="T3" fmla="*/ 24320 h 24320"/>
                      <a:gd name="T4" fmla="*/ 21600 w 43200"/>
                      <a:gd name="T5" fmla="*/ 21600 h 24320"/>
                    </a:gdLst>
                    <a:ahLst/>
                    <a:cxnLst>
                      <a:cxn ang="0">
                        <a:pos x="T0" y="T1"/>
                      </a:cxn>
                      <a:cxn ang="0">
                        <a:pos x="T2" y="T3"/>
                      </a:cxn>
                      <a:cxn ang="0">
                        <a:pos x="T4" y="T5"/>
                      </a:cxn>
                    </a:cxnLst>
                    <a:rect l="0" t="0" r="r" b="b"/>
                    <a:pathLst>
                      <a:path w="43200" h="24320" fill="none"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path>
                      <a:path w="43200" h="24320" stroke="0"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045" name="Group 21"/>
                <p:cNvGrpSpPr>
                  <a:grpSpLocks/>
                </p:cNvGrpSpPr>
                <p:nvPr/>
              </p:nvGrpSpPr>
              <p:grpSpPr bwMode="auto">
                <a:xfrm>
                  <a:off x="4149" y="6863"/>
                  <a:ext cx="377" cy="607"/>
                  <a:chOff x="2466" y="6863"/>
                  <a:chExt cx="377" cy="607"/>
                </a:xfrm>
              </p:grpSpPr>
              <p:sp>
                <p:nvSpPr>
                  <p:cNvPr id="1046" name="Arc 22"/>
                  <p:cNvSpPr>
                    <a:spLocks/>
                  </p:cNvSpPr>
                  <p:nvPr/>
                </p:nvSpPr>
                <p:spPr bwMode="auto">
                  <a:xfrm rot="10727494" flipV="1">
                    <a:off x="2466" y="7050"/>
                    <a:ext cx="374" cy="392"/>
                  </a:xfrm>
                  <a:custGeom>
                    <a:avLst/>
                    <a:gdLst>
                      <a:gd name="G0" fmla="+- 21600 0 0"/>
                      <a:gd name="G1" fmla="+- 21600 0 0"/>
                      <a:gd name="G2" fmla="+- 21600 0 0"/>
                      <a:gd name="T0" fmla="*/ 26 w 43200"/>
                      <a:gd name="T1" fmla="*/ 22658 h 24320"/>
                      <a:gd name="T2" fmla="*/ 43028 w 43200"/>
                      <a:gd name="T3" fmla="*/ 24320 h 24320"/>
                      <a:gd name="T4" fmla="*/ 21600 w 43200"/>
                      <a:gd name="T5" fmla="*/ 21600 h 24320"/>
                    </a:gdLst>
                    <a:ahLst/>
                    <a:cxnLst>
                      <a:cxn ang="0">
                        <a:pos x="T0" y="T1"/>
                      </a:cxn>
                      <a:cxn ang="0">
                        <a:pos x="T2" y="T3"/>
                      </a:cxn>
                      <a:cxn ang="0">
                        <a:pos x="T4" y="T5"/>
                      </a:cxn>
                    </a:cxnLst>
                    <a:rect l="0" t="0" r="r" b="b"/>
                    <a:pathLst>
                      <a:path w="43200" h="24320" fill="none"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path>
                      <a:path w="43200" h="24320" stroke="0"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7" name="Arc 23"/>
                  <p:cNvSpPr>
                    <a:spLocks/>
                  </p:cNvSpPr>
                  <p:nvPr/>
                </p:nvSpPr>
                <p:spPr bwMode="auto">
                  <a:xfrm rot="10504768" flipV="1">
                    <a:off x="2466" y="7237"/>
                    <a:ext cx="374" cy="233"/>
                  </a:xfrm>
                  <a:custGeom>
                    <a:avLst/>
                    <a:gdLst>
                      <a:gd name="G0" fmla="+- 21600 0 0"/>
                      <a:gd name="G1" fmla="+- 21600 0 0"/>
                      <a:gd name="G2" fmla="+- 21600 0 0"/>
                      <a:gd name="T0" fmla="*/ 658 w 43200"/>
                      <a:gd name="T1" fmla="*/ 26892 h 26892"/>
                      <a:gd name="T2" fmla="*/ 43200 w 43200"/>
                      <a:gd name="T3" fmla="*/ 21600 h 26892"/>
                      <a:gd name="T4" fmla="*/ 21600 w 43200"/>
                      <a:gd name="T5" fmla="*/ 21600 h 26892"/>
                    </a:gdLst>
                    <a:ahLst/>
                    <a:cxnLst>
                      <a:cxn ang="0">
                        <a:pos x="T0" y="T1"/>
                      </a:cxn>
                      <a:cxn ang="0">
                        <a:pos x="T2" y="T3"/>
                      </a:cxn>
                      <a:cxn ang="0">
                        <a:pos x="T4" y="T5"/>
                      </a:cxn>
                    </a:cxnLst>
                    <a:rect l="0" t="0" r="r" b="b"/>
                    <a:pathLst>
                      <a:path w="43200" h="26892" fill="none" extrusionOk="0">
                        <a:moveTo>
                          <a:pt x="658" y="26891"/>
                        </a:moveTo>
                        <a:cubicBezTo>
                          <a:pt x="221" y="25161"/>
                          <a:pt x="0" y="23384"/>
                          <a:pt x="0" y="21600"/>
                        </a:cubicBezTo>
                        <a:cubicBezTo>
                          <a:pt x="0" y="9670"/>
                          <a:pt x="9670" y="0"/>
                          <a:pt x="21600" y="0"/>
                        </a:cubicBezTo>
                        <a:cubicBezTo>
                          <a:pt x="33529" y="-1"/>
                          <a:pt x="43199" y="9670"/>
                          <a:pt x="43200" y="21599"/>
                        </a:cubicBezTo>
                      </a:path>
                      <a:path w="43200" h="26892" stroke="0" extrusionOk="0">
                        <a:moveTo>
                          <a:pt x="658" y="26891"/>
                        </a:moveTo>
                        <a:cubicBezTo>
                          <a:pt x="221" y="25161"/>
                          <a:pt x="0" y="23384"/>
                          <a:pt x="0" y="21600"/>
                        </a:cubicBezTo>
                        <a:cubicBezTo>
                          <a:pt x="0" y="9670"/>
                          <a:pt x="9670" y="0"/>
                          <a:pt x="21600" y="0"/>
                        </a:cubicBezTo>
                        <a:cubicBezTo>
                          <a:pt x="33529" y="-1"/>
                          <a:pt x="43199" y="9670"/>
                          <a:pt x="43200" y="21599"/>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8" name="Arc 24"/>
                  <p:cNvSpPr>
                    <a:spLocks/>
                  </p:cNvSpPr>
                  <p:nvPr/>
                </p:nvSpPr>
                <p:spPr bwMode="auto">
                  <a:xfrm rot="10719915" flipV="1">
                    <a:off x="2469" y="6863"/>
                    <a:ext cx="374" cy="579"/>
                  </a:xfrm>
                  <a:custGeom>
                    <a:avLst/>
                    <a:gdLst>
                      <a:gd name="G0" fmla="+- 21600 0 0"/>
                      <a:gd name="G1" fmla="+- 21600 0 0"/>
                      <a:gd name="G2" fmla="+- 21600 0 0"/>
                      <a:gd name="T0" fmla="*/ 26 w 43200"/>
                      <a:gd name="T1" fmla="*/ 22658 h 24320"/>
                      <a:gd name="T2" fmla="*/ 43028 w 43200"/>
                      <a:gd name="T3" fmla="*/ 24320 h 24320"/>
                      <a:gd name="T4" fmla="*/ 21600 w 43200"/>
                      <a:gd name="T5" fmla="*/ 21600 h 24320"/>
                    </a:gdLst>
                    <a:ahLst/>
                    <a:cxnLst>
                      <a:cxn ang="0">
                        <a:pos x="T0" y="T1"/>
                      </a:cxn>
                      <a:cxn ang="0">
                        <a:pos x="T2" y="T3"/>
                      </a:cxn>
                      <a:cxn ang="0">
                        <a:pos x="T4" y="T5"/>
                      </a:cxn>
                    </a:cxnLst>
                    <a:rect l="0" t="0" r="r" b="b"/>
                    <a:pathLst>
                      <a:path w="43200" h="24320" fill="none"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path>
                      <a:path w="43200" h="24320" stroke="0"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049" name="Group 25"/>
                <p:cNvGrpSpPr>
                  <a:grpSpLocks/>
                </p:cNvGrpSpPr>
                <p:nvPr/>
              </p:nvGrpSpPr>
              <p:grpSpPr bwMode="auto">
                <a:xfrm>
                  <a:off x="4710" y="6863"/>
                  <a:ext cx="377" cy="607"/>
                  <a:chOff x="2466" y="6863"/>
                  <a:chExt cx="377" cy="607"/>
                </a:xfrm>
              </p:grpSpPr>
              <p:sp>
                <p:nvSpPr>
                  <p:cNvPr id="1050" name="Arc 26"/>
                  <p:cNvSpPr>
                    <a:spLocks/>
                  </p:cNvSpPr>
                  <p:nvPr/>
                </p:nvSpPr>
                <p:spPr bwMode="auto">
                  <a:xfrm rot="10727494" flipV="1">
                    <a:off x="2466" y="7050"/>
                    <a:ext cx="374" cy="392"/>
                  </a:xfrm>
                  <a:custGeom>
                    <a:avLst/>
                    <a:gdLst>
                      <a:gd name="G0" fmla="+- 21600 0 0"/>
                      <a:gd name="G1" fmla="+- 21600 0 0"/>
                      <a:gd name="G2" fmla="+- 21600 0 0"/>
                      <a:gd name="T0" fmla="*/ 26 w 43200"/>
                      <a:gd name="T1" fmla="*/ 22658 h 24320"/>
                      <a:gd name="T2" fmla="*/ 43028 w 43200"/>
                      <a:gd name="T3" fmla="*/ 24320 h 24320"/>
                      <a:gd name="T4" fmla="*/ 21600 w 43200"/>
                      <a:gd name="T5" fmla="*/ 21600 h 24320"/>
                    </a:gdLst>
                    <a:ahLst/>
                    <a:cxnLst>
                      <a:cxn ang="0">
                        <a:pos x="T0" y="T1"/>
                      </a:cxn>
                      <a:cxn ang="0">
                        <a:pos x="T2" y="T3"/>
                      </a:cxn>
                      <a:cxn ang="0">
                        <a:pos x="T4" y="T5"/>
                      </a:cxn>
                    </a:cxnLst>
                    <a:rect l="0" t="0" r="r" b="b"/>
                    <a:pathLst>
                      <a:path w="43200" h="24320" fill="none"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path>
                      <a:path w="43200" h="24320" stroke="0"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1" name="Arc 27"/>
                  <p:cNvSpPr>
                    <a:spLocks/>
                  </p:cNvSpPr>
                  <p:nvPr/>
                </p:nvSpPr>
                <p:spPr bwMode="auto">
                  <a:xfrm rot="10504768" flipV="1">
                    <a:off x="2466" y="7237"/>
                    <a:ext cx="374" cy="233"/>
                  </a:xfrm>
                  <a:custGeom>
                    <a:avLst/>
                    <a:gdLst>
                      <a:gd name="G0" fmla="+- 21600 0 0"/>
                      <a:gd name="G1" fmla="+- 21600 0 0"/>
                      <a:gd name="G2" fmla="+- 21600 0 0"/>
                      <a:gd name="T0" fmla="*/ 658 w 43200"/>
                      <a:gd name="T1" fmla="*/ 26892 h 26892"/>
                      <a:gd name="T2" fmla="*/ 43200 w 43200"/>
                      <a:gd name="T3" fmla="*/ 21600 h 26892"/>
                      <a:gd name="T4" fmla="*/ 21600 w 43200"/>
                      <a:gd name="T5" fmla="*/ 21600 h 26892"/>
                    </a:gdLst>
                    <a:ahLst/>
                    <a:cxnLst>
                      <a:cxn ang="0">
                        <a:pos x="T0" y="T1"/>
                      </a:cxn>
                      <a:cxn ang="0">
                        <a:pos x="T2" y="T3"/>
                      </a:cxn>
                      <a:cxn ang="0">
                        <a:pos x="T4" y="T5"/>
                      </a:cxn>
                    </a:cxnLst>
                    <a:rect l="0" t="0" r="r" b="b"/>
                    <a:pathLst>
                      <a:path w="43200" h="26892" fill="none" extrusionOk="0">
                        <a:moveTo>
                          <a:pt x="658" y="26891"/>
                        </a:moveTo>
                        <a:cubicBezTo>
                          <a:pt x="221" y="25161"/>
                          <a:pt x="0" y="23384"/>
                          <a:pt x="0" y="21600"/>
                        </a:cubicBezTo>
                        <a:cubicBezTo>
                          <a:pt x="0" y="9670"/>
                          <a:pt x="9670" y="0"/>
                          <a:pt x="21600" y="0"/>
                        </a:cubicBezTo>
                        <a:cubicBezTo>
                          <a:pt x="33529" y="-1"/>
                          <a:pt x="43199" y="9670"/>
                          <a:pt x="43200" y="21599"/>
                        </a:cubicBezTo>
                      </a:path>
                      <a:path w="43200" h="26892" stroke="0" extrusionOk="0">
                        <a:moveTo>
                          <a:pt x="658" y="26891"/>
                        </a:moveTo>
                        <a:cubicBezTo>
                          <a:pt x="221" y="25161"/>
                          <a:pt x="0" y="23384"/>
                          <a:pt x="0" y="21600"/>
                        </a:cubicBezTo>
                        <a:cubicBezTo>
                          <a:pt x="0" y="9670"/>
                          <a:pt x="9670" y="0"/>
                          <a:pt x="21600" y="0"/>
                        </a:cubicBezTo>
                        <a:cubicBezTo>
                          <a:pt x="33529" y="-1"/>
                          <a:pt x="43199" y="9670"/>
                          <a:pt x="43200" y="21599"/>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2" name="Arc 28"/>
                  <p:cNvSpPr>
                    <a:spLocks/>
                  </p:cNvSpPr>
                  <p:nvPr/>
                </p:nvSpPr>
                <p:spPr bwMode="auto">
                  <a:xfrm rot="10719915" flipV="1">
                    <a:off x="2469" y="6863"/>
                    <a:ext cx="374" cy="579"/>
                  </a:xfrm>
                  <a:custGeom>
                    <a:avLst/>
                    <a:gdLst>
                      <a:gd name="G0" fmla="+- 21600 0 0"/>
                      <a:gd name="G1" fmla="+- 21600 0 0"/>
                      <a:gd name="G2" fmla="+- 21600 0 0"/>
                      <a:gd name="T0" fmla="*/ 26 w 43200"/>
                      <a:gd name="T1" fmla="*/ 22658 h 24320"/>
                      <a:gd name="T2" fmla="*/ 43028 w 43200"/>
                      <a:gd name="T3" fmla="*/ 24320 h 24320"/>
                      <a:gd name="T4" fmla="*/ 21600 w 43200"/>
                      <a:gd name="T5" fmla="*/ 21600 h 24320"/>
                    </a:gdLst>
                    <a:ahLst/>
                    <a:cxnLst>
                      <a:cxn ang="0">
                        <a:pos x="T0" y="T1"/>
                      </a:cxn>
                      <a:cxn ang="0">
                        <a:pos x="T2" y="T3"/>
                      </a:cxn>
                      <a:cxn ang="0">
                        <a:pos x="T4" y="T5"/>
                      </a:cxn>
                    </a:cxnLst>
                    <a:rect l="0" t="0" r="r" b="b"/>
                    <a:pathLst>
                      <a:path w="43200" h="24320" fill="none"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path>
                      <a:path w="43200" h="24320" stroke="0"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053" name="AutoShape 29"/>
                <p:cNvSpPr>
                  <a:spLocks noChangeArrowheads="1"/>
                </p:cNvSpPr>
                <p:nvPr/>
              </p:nvSpPr>
              <p:spPr bwMode="auto">
                <a:xfrm>
                  <a:off x="5084" y="7424"/>
                  <a:ext cx="187" cy="187"/>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054" name="Group 30"/>
                <p:cNvGrpSpPr>
                  <a:grpSpLocks/>
                </p:cNvGrpSpPr>
                <p:nvPr/>
              </p:nvGrpSpPr>
              <p:grpSpPr bwMode="auto">
                <a:xfrm>
                  <a:off x="1905" y="6863"/>
                  <a:ext cx="377" cy="607"/>
                  <a:chOff x="2466" y="6863"/>
                  <a:chExt cx="377" cy="607"/>
                </a:xfrm>
              </p:grpSpPr>
              <p:sp>
                <p:nvSpPr>
                  <p:cNvPr id="1055" name="Arc 31"/>
                  <p:cNvSpPr>
                    <a:spLocks/>
                  </p:cNvSpPr>
                  <p:nvPr/>
                </p:nvSpPr>
                <p:spPr bwMode="auto">
                  <a:xfrm rot="10727494" flipV="1">
                    <a:off x="2466" y="7050"/>
                    <a:ext cx="374" cy="392"/>
                  </a:xfrm>
                  <a:custGeom>
                    <a:avLst/>
                    <a:gdLst>
                      <a:gd name="G0" fmla="+- 21600 0 0"/>
                      <a:gd name="G1" fmla="+- 21600 0 0"/>
                      <a:gd name="G2" fmla="+- 21600 0 0"/>
                      <a:gd name="T0" fmla="*/ 26 w 43200"/>
                      <a:gd name="T1" fmla="*/ 22658 h 24320"/>
                      <a:gd name="T2" fmla="*/ 43028 w 43200"/>
                      <a:gd name="T3" fmla="*/ 24320 h 24320"/>
                      <a:gd name="T4" fmla="*/ 21600 w 43200"/>
                      <a:gd name="T5" fmla="*/ 21600 h 24320"/>
                    </a:gdLst>
                    <a:ahLst/>
                    <a:cxnLst>
                      <a:cxn ang="0">
                        <a:pos x="T0" y="T1"/>
                      </a:cxn>
                      <a:cxn ang="0">
                        <a:pos x="T2" y="T3"/>
                      </a:cxn>
                      <a:cxn ang="0">
                        <a:pos x="T4" y="T5"/>
                      </a:cxn>
                    </a:cxnLst>
                    <a:rect l="0" t="0" r="r" b="b"/>
                    <a:pathLst>
                      <a:path w="43200" h="24320" fill="none"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path>
                      <a:path w="43200" h="24320" stroke="0"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6" name="Arc 32"/>
                  <p:cNvSpPr>
                    <a:spLocks/>
                  </p:cNvSpPr>
                  <p:nvPr/>
                </p:nvSpPr>
                <p:spPr bwMode="auto">
                  <a:xfrm rot="10504768" flipV="1">
                    <a:off x="2466" y="7237"/>
                    <a:ext cx="374" cy="233"/>
                  </a:xfrm>
                  <a:custGeom>
                    <a:avLst/>
                    <a:gdLst>
                      <a:gd name="G0" fmla="+- 21600 0 0"/>
                      <a:gd name="G1" fmla="+- 21600 0 0"/>
                      <a:gd name="G2" fmla="+- 21600 0 0"/>
                      <a:gd name="T0" fmla="*/ 658 w 43200"/>
                      <a:gd name="T1" fmla="*/ 26892 h 26892"/>
                      <a:gd name="T2" fmla="*/ 43200 w 43200"/>
                      <a:gd name="T3" fmla="*/ 21600 h 26892"/>
                      <a:gd name="T4" fmla="*/ 21600 w 43200"/>
                      <a:gd name="T5" fmla="*/ 21600 h 26892"/>
                    </a:gdLst>
                    <a:ahLst/>
                    <a:cxnLst>
                      <a:cxn ang="0">
                        <a:pos x="T0" y="T1"/>
                      </a:cxn>
                      <a:cxn ang="0">
                        <a:pos x="T2" y="T3"/>
                      </a:cxn>
                      <a:cxn ang="0">
                        <a:pos x="T4" y="T5"/>
                      </a:cxn>
                    </a:cxnLst>
                    <a:rect l="0" t="0" r="r" b="b"/>
                    <a:pathLst>
                      <a:path w="43200" h="26892" fill="none" extrusionOk="0">
                        <a:moveTo>
                          <a:pt x="658" y="26891"/>
                        </a:moveTo>
                        <a:cubicBezTo>
                          <a:pt x="221" y="25161"/>
                          <a:pt x="0" y="23384"/>
                          <a:pt x="0" y="21600"/>
                        </a:cubicBezTo>
                        <a:cubicBezTo>
                          <a:pt x="0" y="9670"/>
                          <a:pt x="9670" y="0"/>
                          <a:pt x="21600" y="0"/>
                        </a:cubicBezTo>
                        <a:cubicBezTo>
                          <a:pt x="33529" y="-1"/>
                          <a:pt x="43199" y="9670"/>
                          <a:pt x="43200" y="21599"/>
                        </a:cubicBezTo>
                      </a:path>
                      <a:path w="43200" h="26892" stroke="0" extrusionOk="0">
                        <a:moveTo>
                          <a:pt x="658" y="26891"/>
                        </a:moveTo>
                        <a:cubicBezTo>
                          <a:pt x="221" y="25161"/>
                          <a:pt x="0" y="23384"/>
                          <a:pt x="0" y="21600"/>
                        </a:cubicBezTo>
                        <a:cubicBezTo>
                          <a:pt x="0" y="9670"/>
                          <a:pt x="9670" y="0"/>
                          <a:pt x="21600" y="0"/>
                        </a:cubicBezTo>
                        <a:cubicBezTo>
                          <a:pt x="33529" y="-1"/>
                          <a:pt x="43199" y="9670"/>
                          <a:pt x="43200" y="21599"/>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7" name="Arc 33"/>
                  <p:cNvSpPr>
                    <a:spLocks/>
                  </p:cNvSpPr>
                  <p:nvPr/>
                </p:nvSpPr>
                <p:spPr bwMode="auto">
                  <a:xfrm rot="10719915" flipV="1">
                    <a:off x="2469" y="6863"/>
                    <a:ext cx="374" cy="579"/>
                  </a:xfrm>
                  <a:custGeom>
                    <a:avLst/>
                    <a:gdLst>
                      <a:gd name="G0" fmla="+- 21600 0 0"/>
                      <a:gd name="G1" fmla="+- 21600 0 0"/>
                      <a:gd name="G2" fmla="+- 21600 0 0"/>
                      <a:gd name="T0" fmla="*/ 26 w 43200"/>
                      <a:gd name="T1" fmla="*/ 22658 h 24320"/>
                      <a:gd name="T2" fmla="*/ 43028 w 43200"/>
                      <a:gd name="T3" fmla="*/ 24320 h 24320"/>
                      <a:gd name="T4" fmla="*/ 21600 w 43200"/>
                      <a:gd name="T5" fmla="*/ 21600 h 24320"/>
                    </a:gdLst>
                    <a:ahLst/>
                    <a:cxnLst>
                      <a:cxn ang="0">
                        <a:pos x="T0" y="T1"/>
                      </a:cxn>
                      <a:cxn ang="0">
                        <a:pos x="T2" y="T3"/>
                      </a:cxn>
                      <a:cxn ang="0">
                        <a:pos x="T4" y="T5"/>
                      </a:cxn>
                    </a:cxnLst>
                    <a:rect l="0" t="0" r="r" b="b"/>
                    <a:pathLst>
                      <a:path w="43200" h="24320" fill="none"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path>
                      <a:path w="43200" h="24320" stroke="0"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058" name="Group 34"/>
                <p:cNvGrpSpPr>
                  <a:grpSpLocks/>
                </p:cNvGrpSpPr>
                <p:nvPr/>
              </p:nvGrpSpPr>
              <p:grpSpPr bwMode="auto">
                <a:xfrm>
                  <a:off x="5271" y="6863"/>
                  <a:ext cx="377" cy="607"/>
                  <a:chOff x="2466" y="6863"/>
                  <a:chExt cx="377" cy="607"/>
                </a:xfrm>
              </p:grpSpPr>
              <p:sp>
                <p:nvSpPr>
                  <p:cNvPr id="1059" name="Arc 35"/>
                  <p:cNvSpPr>
                    <a:spLocks/>
                  </p:cNvSpPr>
                  <p:nvPr/>
                </p:nvSpPr>
                <p:spPr bwMode="auto">
                  <a:xfrm rot="10727494" flipV="1">
                    <a:off x="2466" y="7050"/>
                    <a:ext cx="374" cy="392"/>
                  </a:xfrm>
                  <a:custGeom>
                    <a:avLst/>
                    <a:gdLst>
                      <a:gd name="G0" fmla="+- 21600 0 0"/>
                      <a:gd name="G1" fmla="+- 21600 0 0"/>
                      <a:gd name="G2" fmla="+- 21600 0 0"/>
                      <a:gd name="T0" fmla="*/ 26 w 43200"/>
                      <a:gd name="T1" fmla="*/ 22658 h 24320"/>
                      <a:gd name="T2" fmla="*/ 43028 w 43200"/>
                      <a:gd name="T3" fmla="*/ 24320 h 24320"/>
                      <a:gd name="T4" fmla="*/ 21600 w 43200"/>
                      <a:gd name="T5" fmla="*/ 21600 h 24320"/>
                    </a:gdLst>
                    <a:ahLst/>
                    <a:cxnLst>
                      <a:cxn ang="0">
                        <a:pos x="T0" y="T1"/>
                      </a:cxn>
                      <a:cxn ang="0">
                        <a:pos x="T2" y="T3"/>
                      </a:cxn>
                      <a:cxn ang="0">
                        <a:pos x="T4" y="T5"/>
                      </a:cxn>
                    </a:cxnLst>
                    <a:rect l="0" t="0" r="r" b="b"/>
                    <a:pathLst>
                      <a:path w="43200" h="24320" fill="none"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path>
                      <a:path w="43200" h="24320" stroke="0"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0" name="Arc 36"/>
                  <p:cNvSpPr>
                    <a:spLocks/>
                  </p:cNvSpPr>
                  <p:nvPr/>
                </p:nvSpPr>
                <p:spPr bwMode="auto">
                  <a:xfrm rot="10504768" flipV="1">
                    <a:off x="2466" y="7237"/>
                    <a:ext cx="374" cy="233"/>
                  </a:xfrm>
                  <a:custGeom>
                    <a:avLst/>
                    <a:gdLst>
                      <a:gd name="G0" fmla="+- 21600 0 0"/>
                      <a:gd name="G1" fmla="+- 21600 0 0"/>
                      <a:gd name="G2" fmla="+- 21600 0 0"/>
                      <a:gd name="T0" fmla="*/ 658 w 43200"/>
                      <a:gd name="T1" fmla="*/ 26892 h 26892"/>
                      <a:gd name="T2" fmla="*/ 43200 w 43200"/>
                      <a:gd name="T3" fmla="*/ 21600 h 26892"/>
                      <a:gd name="T4" fmla="*/ 21600 w 43200"/>
                      <a:gd name="T5" fmla="*/ 21600 h 26892"/>
                    </a:gdLst>
                    <a:ahLst/>
                    <a:cxnLst>
                      <a:cxn ang="0">
                        <a:pos x="T0" y="T1"/>
                      </a:cxn>
                      <a:cxn ang="0">
                        <a:pos x="T2" y="T3"/>
                      </a:cxn>
                      <a:cxn ang="0">
                        <a:pos x="T4" y="T5"/>
                      </a:cxn>
                    </a:cxnLst>
                    <a:rect l="0" t="0" r="r" b="b"/>
                    <a:pathLst>
                      <a:path w="43200" h="26892" fill="none" extrusionOk="0">
                        <a:moveTo>
                          <a:pt x="658" y="26891"/>
                        </a:moveTo>
                        <a:cubicBezTo>
                          <a:pt x="221" y="25161"/>
                          <a:pt x="0" y="23384"/>
                          <a:pt x="0" y="21600"/>
                        </a:cubicBezTo>
                        <a:cubicBezTo>
                          <a:pt x="0" y="9670"/>
                          <a:pt x="9670" y="0"/>
                          <a:pt x="21600" y="0"/>
                        </a:cubicBezTo>
                        <a:cubicBezTo>
                          <a:pt x="33529" y="-1"/>
                          <a:pt x="43199" y="9670"/>
                          <a:pt x="43200" y="21599"/>
                        </a:cubicBezTo>
                      </a:path>
                      <a:path w="43200" h="26892" stroke="0" extrusionOk="0">
                        <a:moveTo>
                          <a:pt x="658" y="26891"/>
                        </a:moveTo>
                        <a:cubicBezTo>
                          <a:pt x="221" y="25161"/>
                          <a:pt x="0" y="23384"/>
                          <a:pt x="0" y="21600"/>
                        </a:cubicBezTo>
                        <a:cubicBezTo>
                          <a:pt x="0" y="9670"/>
                          <a:pt x="9670" y="0"/>
                          <a:pt x="21600" y="0"/>
                        </a:cubicBezTo>
                        <a:cubicBezTo>
                          <a:pt x="33529" y="-1"/>
                          <a:pt x="43199" y="9670"/>
                          <a:pt x="43200" y="21599"/>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1" name="Arc 37"/>
                  <p:cNvSpPr>
                    <a:spLocks/>
                  </p:cNvSpPr>
                  <p:nvPr/>
                </p:nvSpPr>
                <p:spPr bwMode="auto">
                  <a:xfrm rot="10719915" flipV="1">
                    <a:off x="2469" y="6863"/>
                    <a:ext cx="374" cy="579"/>
                  </a:xfrm>
                  <a:custGeom>
                    <a:avLst/>
                    <a:gdLst>
                      <a:gd name="G0" fmla="+- 21600 0 0"/>
                      <a:gd name="G1" fmla="+- 21600 0 0"/>
                      <a:gd name="G2" fmla="+- 21600 0 0"/>
                      <a:gd name="T0" fmla="*/ 26 w 43200"/>
                      <a:gd name="T1" fmla="*/ 22658 h 24320"/>
                      <a:gd name="T2" fmla="*/ 43028 w 43200"/>
                      <a:gd name="T3" fmla="*/ 24320 h 24320"/>
                      <a:gd name="T4" fmla="*/ 21600 w 43200"/>
                      <a:gd name="T5" fmla="*/ 21600 h 24320"/>
                    </a:gdLst>
                    <a:ahLst/>
                    <a:cxnLst>
                      <a:cxn ang="0">
                        <a:pos x="T0" y="T1"/>
                      </a:cxn>
                      <a:cxn ang="0">
                        <a:pos x="T2" y="T3"/>
                      </a:cxn>
                      <a:cxn ang="0">
                        <a:pos x="T4" y="T5"/>
                      </a:cxn>
                    </a:cxnLst>
                    <a:rect l="0" t="0" r="r" b="b"/>
                    <a:pathLst>
                      <a:path w="43200" h="24320" fill="none"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path>
                      <a:path w="43200" h="24320" stroke="0"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062" name="AutoShape 38"/>
                <p:cNvSpPr>
                  <a:spLocks noChangeArrowheads="1"/>
                </p:cNvSpPr>
                <p:nvPr/>
              </p:nvSpPr>
              <p:spPr bwMode="auto">
                <a:xfrm>
                  <a:off x="3401" y="7424"/>
                  <a:ext cx="187" cy="187"/>
                </a:xfrm>
                <a:prstGeom prst="roundRect">
                  <a:avLst>
                    <a:gd name="adj" fmla="val 16667"/>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3" name="AutoShape 39"/>
                <p:cNvSpPr>
                  <a:spLocks noChangeArrowheads="1"/>
                </p:cNvSpPr>
                <p:nvPr/>
              </p:nvSpPr>
              <p:spPr bwMode="auto">
                <a:xfrm>
                  <a:off x="3962" y="7424"/>
                  <a:ext cx="187" cy="187"/>
                </a:xfrm>
                <a:prstGeom prst="roundRect">
                  <a:avLst>
                    <a:gd name="adj" fmla="val 16667"/>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4" name="AutoShape 40"/>
                <p:cNvSpPr>
                  <a:spLocks noChangeArrowheads="1"/>
                </p:cNvSpPr>
                <p:nvPr/>
              </p:nvSpPr>
              <p:spPr bwMode="auto">
                <a:xfrm>
                  <a:off x="4523" y="7424"/>
                  <a:ext cx="187" cy="187"/>
                </a:xfrm>
                <a:prstGeom prst="roundRect">
                  <a:avLst>
                    <a:gd name="adj" fmla="val 16667"/>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5" name="AutoShape 41"/>
                <p:cNvSpPr>
                  <a:spLocks noChangeArrowheads="1"/>
                </p:cNvSpPr>
                <p:nvPr/>
              </p:nvSpPr>
              <p:spPr bwMode="auto">
                <a:xfrm>
                  <a:off x="5084" y="7424"/>
                  <a:ext cx="187" cy="187"/>
                </a:xfrm>
                <a:prstGeom prst="roundRect">
                  <a:avLst>
                    <a:gd name="adj" fmla="val 16667"/>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066" name="Group 42"/>
                <p:cNvGrpSpPr>
                  <a:grpSpLocks/>
                </p:cNvGrpSpPr>
                <p:nvPr/>
              </p:nvGrpSpPr>
              <p:grpSpPr bwMode="auto">
                <a:xfrm flipV="1">
                  <a:off x="2466" y="7611"/>
                  <a:ext cx="377" cy="462"/>
                  <a:chOff x="2466" y="6863"/>
                  <a:chExt cx="377" cy="607"/>
                </a:xfrm>
              </p:grpSpPr>
              <p:sp>
                <p:nvSpPr>
                  <p:cNvPr id="1067" name="Arc 43"/>
                  <p:cNvSpPr>
                    <a:spLocks/>
                  </p:cNvSpPr>
                  <p:nvPr/>
                </p:nvSpPr>
                <p:spPr bwMode="auto">
                  <a:xfrm rot="10727494" flipV="1">
                    <a:off x="2466" y="7050"/>
                    <a:ext cx="374" cy="392"/>
                  </a:xfrm>
                  <a:custGeom>
                    <a:avLst/>
                    <a:gdLst>
                      <a:gd name="G0" fmla="+- 21600 0 0"/>
                      <a:gd name="G1" fmla="+- 21600 0 0"/>
                      <a:gd name="G2" fmla="+- 21600 0 0"/>
                      <a:gd name="T0" fmla="*/ 26 w 43200"/>
                      <a:gd name="T1" fmla="*/ 22658 h 24320"/>
                      <a:gd name="T2" fmla="*/ 43028 w 43200"/>
                      <a:gd name="T3" fmla="*/ 24320 h 24320"/>
                      <a:gd name="T4" fmla="*/ 21600 w 43200"/>
                      <a:gd name="T5" fmla="*/ 21600 h 24320"/>
                    </a:gdLst>
                    <a:ahLst/>
                    <a:cxnLst>
                      <a:cxn ang="0">
                        <a:pos x="T0" y="T1"/>
                      </a:cxn>
                      <a:cxn ang="0">
                        <a:pos x="T2" y="T3"/>
                      </a:cxn>
                      <a:cxn ang="0">
                        <a:pos x="T4" y="T5"/>
                      </a:cxn>
                    </a:cxnLst>
                    <a:rect l="0" t="0" r="r" b="b"/>
                    <a:pathLst>
                      <a:path w="43200" h="24320" fill="none"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path>
                      <a:path w="43200" h="24320" stroke="0"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8" name="Arc 44"/>
                  <p:cNvSpPr>
                    <a:spLocks/>
                  </p:cNvSpPr>
                  <p:nvPr/>
                </p:nvSpPr>
                <p:spPr bwMode="auto">
                  <a:xfrm rot="10504768" flipV="1">
                    <a:off x="2466" y="7237"/>
                    <a:ext cx="374" cy="233"/>
                  </a:xfrm>
                  <a:custGeom>
                    <a:avLst/>
                    <a:gdLst>
                      <a:gd name="G0" fmla="+- 21600 0 0"/>
                      <a:gd name="G1" fmla="+- 21600 0 0"/>
                      <a:gd name="G2" fmla="+- 21600 0 0"/>
                      <a:gd name="T0" fmla="*/ 658 w 43200"/>
                      <a:gd name="T1" fmla="*/ 26892 h 26892"/>
                      <a:gd name="T2" fmla="*/ 43200 w 43200"/>
                      <a:gd name="T3" fmla="*/ 21600 h 26892"/>
                      <a:gd name="T4" fmla="*/ 21600 w 43200"/>
                      <a:gd name="T5" fmla="*/ 21600 h 26892"/>
                    </a:gdLst>
                    <a:ahLst/>
                    <a:cxnLst>
                      <a:cxn ang="0">
                        <a:pos x="T0" y="T1"/>
                      </a:cxn>
                      <a:cxn ang="0">
                        <a:pos x="T2" y="T3"/>
                      </a:cxn>
                      <a:cxn ang="0">
                        <a:pos x="T4" y="T5"/>
                      </a:cxn>
                    </a:cxnLst>
                    <a:rect l="0" t="0" r="r" b="b"/>
                    <a:pathLst>
                      <a:path w="43200" h="26892" fill="none" extrusionOk="0">
                        <a:moveTo>
                          <a:pt x="658" y="26891"/>
                        </a:moveTo>
                        <a:cubicBezTo>
                          <a:pt x="221" y="25161"/>
                          <a:pt x="0" y="23384"/>
                          <a:pt x="0" y="21600"/>
                        </a:cubicBezTo>
                        <a:cubicBezTo>
                          <a:pt x="0" y="9670"/>
                          <a:pt x="9670" y="0"/>
                          <a:pt x="21600" y="0"/>
                        </a:cubicBezTo>
                        <a:cubicBezTo>
                          <a:pt x="33529" y="-1"/>
                          <a:pt x="43199" y="9670"/>
                          <a:pt x="43200" y="21599"/>
                        </a:cubicBezTo>
                      </a:path>
                      <a:path w="43200" h="26892" stroke="0" extrusionOk="0">
                        <a:moveTo>
                          <a:pt x="658" y="26891"/>
                        </a:moveTo>
                        <a:cubicBezTo>
                          <a:pt x="221" y="25161"/>
                          <a:pt x="0" y="23384"/>
                          <a:pt x="0" y="21600"/>
                        </a:cubicBezTo>
                        <a:cubicBezTo>
                          <a:pt x="0" y="9670"/>
                          <a:pt x="9670" y="0"/>
                          <a:pt x="21600" y="0"/>
                        </a:cubicBezTo>
                        <a:cubicBezTo>
                          <a:pt x="33529" y="-1"/>
                          <a:pt x="43199" y="9670"/>
                          <a:pt x="43200" y="21599"/>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9" name="Arc 45"/>
                  <p:cNvSpPr>
                    <a:spLocks/>
                  </p:cNvSpPr>
                  <p:nvPr/>
                </p:nvSpPr>
                <p:spPr bwMode="auto">
                  <a:xfrm rot="10719915" flipV="1">
                    <a:off x="2469" y="6863"/>
                    <a:ext cx="374" cy="579"/>
                  </a:xfrm>
                  <a:custGeom>
                    <a:avLst/>
                    <a:gdLst>
                      <a:gd name="G0" fmla="+- 21600 0 0"/>
                      <a:gd name="G1" fmla="+- 21600 0 0"/>
                      <a:gd name="G2" fmla="+- 21600 0 0"/>
                      <a:gd name="T0" fmla="*/ 26 w 43200"/>
                      <a:gd name="T1" fmla="*/ 22658 h 24320"/>
                      <a:gd name="T2" fmla="*/ 43028 w 43200"/>
                      <a:gd name="T3" fmla="*/ 24320 h 24320"/>
                      <a:gd name="T4" fmla="*/ 21600 w 43200"/>
                      <a:gd name="T5" fmla="*/ 21600 h 24320"/>
                    </a:gdLst>
                    <a:ahLst/>
                    <a:cxnLst>
                      <a:cxn ang="0">
                        <a:pos x="T0" y="T1"/>
                      </a:cxn>
                      <a:cxn ang="0">
                        <a:pos x="T2" y="T3"/>
                      </a:cxn>
                      <a:cxn ang="0">
                        <a:pos x="T4" y="T5"/>
                      </a:cxn>
                    </a:cxnLst>
                    <a:rect l="0" t="0" r="r" b="b"/>
                    <a:pathLst>
                      <a:path w="43200" h="24320" fill="none"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path>
                      <a:path w="43200" h="24320" stroke="0"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070" name="Group 46"/>
                <p:cNvGrpSpPr>
                  <a:grpSpLocks/>
                </p:cNvGrpSpPr>
                <p:nvPr/>
              </p:nvGrpSpPr>
              <p:grpSpPr bwMode="auto">
                <a:xfrm flipV="1">
                  <a:off x="3027" y="7611"/>
                  <a:ext cx="377" cy="462"/>
                  <a:chOff x="2466" y="6863"/>
                  <a:chExt cx="377" cy="607"/>
                </a:xfrm>
              </p:grpSpPr>
              <p:sp>
                <p:nvSpPr>
                  <p:cNvPr id="1071" name="Arc 47"/>
                  <p:cNvSpPr>
                    <a:spLocks/>
                  </p:cNvSpPr>
                  <p:nvPr/>
                </p:nvSpPr>
                <p:spPr bwMode="auto">
                  <a:xfrm rot="10727494" flipV="1">
                    <a:off x="2466" y="7050"/>
                    <a:ext cx="374" cy="392"/>
                  </a:xfrm>
                  <a:custGeom>
                    <a:avLst/>
                    <a:gdLst>
                      <a:gd name="G0" fmla="+- 21600 0 0"/>
                      <a:gd name="G1" fmla="+- 21600 0 0"/>
                      <a:gd name="G2" fmla="+- 21600 0 0"/>
                      <a:gd name="T0" fmla="*/ 26 w 43200"/>
                      <a:gd name="T1" fmla="*/ 22658 h 24320"/>
                      <a:gd name="T2" fmla="*/ 43028 w 43200"/>
                      <a:gd name="T3" fmla="*/ 24320 h 24320"/>
                      <a:gd name="T4" fmla="*/ 21600 w 43200"/>
                      <a:gd name="T5" fmla="*/ 21600 h 24320"/>
                    </a:gdLst>
                    <a:ahLst/>
                    <a:cxnLst>
                      <a:cxn ang="0">
                        <a:pos x="T0" y="T1"/>
                      </a:cxn>
                      <a:cxn ang="0">
                        <a:pos x="T2" y="T3"/>
                      </a:cxn>
                      <a:cxn ang="0">
                        <a:pos x="T4" y="T5"/>
                      </a:cxn>
                    </a:cxnLst>
                    <a:rect l="0" t="0" r="r" b="b"/>
                    <a:pathLst>
                      <a:path w="43200" h="24320" fill="none"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path>
                      <a:path w="43200" h="24320" stroke="0"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2" name="Arc 48"/>
                  <p:cNvSpPr>
                    <a:spLocks/>
                  </p:cNvSpPr>
                  <p:nvPr/>
                </p:nvSpPr>
                <p:spPr bwMode="auto">
                  <a:xfrm rot="10504768" flipV="1">
                    <a:off x="2466" y="7237"/>
                    <a:ext cx="374" cy="233"/>
                  </a:xfrm>
                  <a:custGeom>
                    <a:avLst/>
                    <a:gdLst>
                      <a:gd name="G0" fmla="+- 21600 0 0"/>
                      <a:gd name="G1" fmla="+- 21600 0 0"/>
                      <a:gd name="G2" fmla="+- 21600 0 0"/>
                      <a:gd name="T0" fmla="*/ 658 w 43200"/>
                      <a:gd name="T1" fmla="*/ 26892 h 26892"/>
                      <a:gd name="T2" fmla="*/ 43200 w 43200"/>
                      <a:gd name="T3" fmla="*/ 21600 h 26892"/>
                      <a:gd name="T4" fmla="*/ 21600 w 43200"/>
                      <a:gd name="T5" fmla="*/ 21600 h 26892"/>
                    </a:gdLst>
                    <a:ahLst/>
                    <a:cxnLst>
                      <a:cxn ang="0">
                        <a:pos x="T0" y="T1"/>
                      </a:cxn>
                      <a:cxn ang="0">
                        <a:pos x="T2" y="T3"/>
                      </a:cxn>
                      <a:cxn ang="0">
                        <a:pos x="T4" y="T5"/>
                      </a:cxn>
                    </a:cxnLst>
                    <a:rect l="0" t="0" r="r" b="b"/>
                    <a:pathLst>
                      <a:path w="43200" h="26892" fill="none" extrusionOk="0">
                        <a:moveTo>
                          <a:pt x="658" y="26891"/>
                        </a:moveTo>
                        <a:cubicBezTo>
                          <a:pt x="221" y="25161"/>
                          <a:pt x="0" y="23384"/>
                          <a:pt x="0" y="21600"/>
                        </a:cubicBezTo>
                        <a:cubicBezTo>
                          <a:pt x="0" y="9670"/>
                          <a:pt x="9670" y="0"/>
                          <a:pt x="21600" y="0"/>
                        </a:cubicBezTo>
                        <a:cubicBezTo>
                          <a:pt x="33529" y="-1"/>
                          <a:pt x="43199" y="9670"/>
                          <a:pt x="43200" y="21599"/>
                        </a:cubicBezTo>
                      </a:path>
                      <a:path w="43200" h="26892" stroke="0" extrusionOk="0">
                        <a:moveTo>
                          <a:pt x="658" y="26891"/>
                        </a:moveTo>
                        <a:cubicBezTo>
                          <a:pt x="221" y="25161"/>
                          <a:pt x="0" y="23384"/>
                          <a:pt x="0" y="21600"/>
                        </a:cubicBezTo>
                        <a:cubicBezTo>
                          <a:pt x="0" y="9670"/>
                          <a:pt x="9670" y="0"/>
                          <a:pt x="21600" y="0"/>
                        </a:cubicBezTo>
                        <a:cubicBezTo>
                          <a:pt x="33529" y="-1"/>
                          <a:pt x="43199" y="9670"/>
                          <a:pt x="43200" y="21599"/>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3" name="Arc 49"/>
                  <p:cNvSpPr>
                    <a:spLocks/>
                  </p:cNvSpPr>
                  <p:nvPr/>
                </p:nvSpPr>
                <p:spPr bwMode="auto">
                  <a:xfrm rot="10719915" flipV="1">
                    <a:off x="2469" y="6863"/>
                    <a:ext cx="374" cy="579"/>
                  </a:xfrm>
                  <a:custGeom>
                    <a:avLst/>
                    <a:gdLst>
                      <a:gd name="G0" fmla="+- 21600 0 0"/>
                      <a:gd name="G1" fmla="+- 21600 0 0"/>
                      <a:gd name="G2" fmla="+- 21600 0 0"/>
                      <a:gd name="T0" fmla="*/ 26 w 43200"/>
                      <a:gd name="T1" fmla="*/ 22658 h 24320"/>
                      <a:gd name="T2" fmla="*/ 43028 w 43200"/>
                      <a:gd name="T3" fmla="*/ 24320 h 24320"/>
                      <a:gd name="T4" fmla="*/ 21600 w 43200"/>
                      <a:gd name="T5" fmla="*/ 21600 h 24320"/>
                    </a:gdLst>
                    <a:ahLst/>
                    <a:cxnLst>
                      <a:cxn ang="0">
                        <a:pos x="T0" y="T1"/>
                      </a:cxn>
                      <a:cxn ang="0">
                        <a:pos x="T2" y="T3"/>
                      </a:cxn>
                      <a:cxn ang="0">
                        <a:pos x="T4" y="T5"/>
                      </a:cxn>
                    </a:cxnLst>
                    <a:rect l="0" t="0" r="r" b="b"/>
                    <a:pathLst>
                      <a:path w="43200" h="24320" fill="none"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path>
                      <a:path w="43200" h="24320" stroke="0"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074" name="Group 50"/>
                <p:cNvGrpSpPr>
                  <a:grpSpLocks/>
                </p:cNvGrpSpPr>
                <p:nvPr/>
              </p:nvGrpSpPr>
              <p:grpSpPr bwMode="auto">
                <a:xfrm flipV="1">
                  <a:off x="3588" y="7611"/>
                  <a:ext cx="377" cy="462"/>
                  <a:chOff x="2466" y="6863"/>
                  <a:chExt cx="377" cy="607"/>
                </a:xfrm>
              </p:grpSpPr>
              <p:sp>
                <p:nvSpPr>
                  <p:cNvPr id="1075" name="Arc 51"/>
                  <p:cNvSpPr>
                    <a:spLocks/>
                  </p:cNvSpPr>
                  <p:nvPr/>
                </p:nvSpPr>
                <p:spPr bwMode="auto">
                  <a:xfrm rot="10727494" flipV="1">
                    <a:off x="2466" y="7050"/>
                    <a:ext cx="374" cy="392"/>
                  </a:xfrm>
                  <a:custGeom>
                    <a:avLst/>
                    <a:gdLst>
                      <a:gd name="G0" fmla="+- 21600 0 0"/>
                      <a:gd name="G1" fmla="+- 21600 0 0"/>
                      <a:gd name="G2" fmla="+- 21600 0 0"/>
                      <a:gd name="T0" fmla="*/ 26 w 43200"/>
                      <a:gd name="T1" fmla="*/ 22658 h 24320"/>
                      <a:gd name="T2" fmla="*/ 43028 w 43200"/>
                      <a:gd name="T3" fmla="*/ 24320 h 24320"/>
                      <a:gd name="T4" fmla="*/ 21600 w 43200"/>
                      <a:gd name="T5" fmla="*/ 21600 h 24320"/>
                    </a:gdLst>
                    <a:ahLst/>
                    <a:cxnLst>
                      <a:cxn ang="0">
                        <a:pos x="T0" y="T1"/>
                      </a:cxn>
                      <a:cxn ang="0">
                        <a:pos x="T2" y="T3"/>
                      </a:cxn>
                      <a:cxn ang="0">
                        <a:pos x="T4" y="T5"/>
                      </a:cxn>
                    </a:cxnLst>
                    <a:rect l="0" t="0" r="r" b="b"/>
                    <a:pathLst>
                      <a:path w="43200" h="24320" fill="none"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path>
                      <a:path w="43200" h="24320" stroke="0"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6" name="Arc 52"/>
                  <p:cNvSpPr>
                    <a:spLocks/>
                  </p:cNvSpPr>
                  <p:nvPr/>
                </p:nvSpPr>
                <p:spPr bwMode="auto">
                  <a:xfrm rot="10504768" flipV="1">
                    <a:off x="2466" y="7237"/>
                    <a:ext cx="374" cy="233"/>
                  </a:xfrm>
                  <a:custGeom>
                    <a:avLst/>
                    <a:gdLst>
                      <a:gd name="G0" fmla="+- 21600 0 0"/>
                      <a:gd name="G1" fmla="+- 21600 0 0"/>
                      <a:gd name="G2" fmla="+- 21600 0 0"/>
                      <a:gd name="T0" fmla="*/ 658 w 43200"/>
                      <a:gd name="T1" fmla="*/ 26892 h 26892"/>
                      <a:gd name="T2" fmla="*/ 43200 w 43200"/>
                      <a:gd name="T3" fmla="*/ 21600 h 26892"/>
                      <a:gd name="T4" fmla="*/ 21600 w 43200"/>
                      <a:gd name="T5" fmla="*/ 21600 h 26892"/>
                    </a:gdLst>
                    <a:ahLst/>
                    <a:cxnLst>
                      <a:cxn ang="0">
                        <a:pos x="T0" y="T1"/>
                      </a:cxn>
                      <a:cxn ang="0">
                        <a:pos x="T2" y="T3"/>
                      </a:cxn>
                      <a:cxn ang="0">
                        <a:pos x="T4" y="T5"/>
                      </a:cxn>
                    </a:cxnLst>
                    <a:rect l="0" t="0" r="r" b="b"/>
                    <a:pathLst>
                      <a:path w="43200" h="26892" fill="none" extrusionOk="0">
                        <a:moveTo>
                          <a:pt x="658" y="26891"/>
                        </a:moveTo>
                        <a:cubicBezTo>
                          <a:pt x="221" y="25161"/>
                          <a:pt x="0" y="23384"/>
                          <a:pt x="0" y="21600"/>
                        </a:cubicBezTo>
                        <a:cubicBezTo>
                          <a:pt x="0" y="9670"/>
                          <a:pt x="9670" y="0"/>
                          <a:pt x="21600" y="0"/>
                        </a:cubicBezTo>
                        <a:cubicBezTo>
                          <a:pt x="33529" y="-1"/>
                          <a:pt x="43199" y="9670"/>
                          <a:pt x="43200" y="21599"/>
                        </a:cubicBezTo>
                      </a:path>
                      <a:path w="43200" h="26892" stroke="0" extrusionOk="0">
                        <a:moveTo>
                          <a:pt x="658" y="26891"/>
                        </a:moveTo>
                        <a:cubicBezTo>
                          <a:pt x="221" y="25161"/>
                          <a:pt x="0" y="23384"/>
                          <a:pt x="0" y="21600"/>
                        </a:cubicBezTo>
                        <a:cubicBezTo>
                          <a:pt x="0" y="9670"/>
                          <a:pt x="9670" y="0"/>
                          <a:pt x="21600" y="0"/>
                        </a:cubicBezTo>
                        <a:cubicBezTo>
                          <a:pt x="33529" y="-1"/>
                          <a:pt x="43199" y="9670"/>
                          <a:pt x="43200" y="21599"/>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7" name="Arc 53"/>
                  <p:cNvSpPr>
                    <a:spLocks/>
                  </p:cNvSpPr>
                  <p:nvPr/>
                </p:nvSpPr>
                <p:spPr bwMode="auto">
                  <a:xfrm rot="10719915" flipV="1">
                    <a:off x="2469" y="6863"/>
                    <a:ext cx="374" cy="579"/>
                  </a:xfrm>
                  <a:custGeom>
                    <a:avLst/>
                    <a:gdLst>
                      <a:gd name="G0" fmla="+- 21600 0 0"/>
                      <a:gd name="G1" fmla="+- 21600 0 0"/>
                      <a:gd name="G2" fmla="+- 21600 0 0"/>
                      <a:gd name="T0" fmla="*/ 26 w 43200"/>
                      <a:gd name="T1" fmla="*/ 22658 h 24320"/>
                      <a:gd name="T2" fmla="*/ 43028 w 43200"/>
                      <a:gd name="T3" fmla="*/ 24320 h 24320"/>
                      <a:gd name="T4" fmla="*/ 21600 w 43200"/>
                      <a:gd name="T5" fmla="*/ 21600 h 24320"/>
                    </a:gdLst>
                    <a:ahLst/>
                    <a:cxnLst>
                      <a:cxn ang="0">
                        <a:pos x="T0" y="T1"/>
                      </a:cxn>
                      <a:cxn ang="0">
                        <a:pos x="T2" y="T3"/>
                      </a:cxn>
                      <a:cxn ang="0">
                        <a:pos x="T4" y="T5"/>
                      </a:cxn>
                    </a:cxnLst>
                    <a:rect l="0" t="0" r="r" b="b"/>
                    <a:pathLst>
                      <a:path w="43200" h="24320" fill="none"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path>
                      <a:path w="43200" h="24320" stroke="0"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078" name="Group 54"/>
                <p:cNvGrpSpPr>
                  <a:grpSpLocks/>
                </p:cNvGrpSpPr>
                <p:nvPr/>
              </p:nvGrpSpPr>
              <p:grpSpPr bwMode="auto">
                <a:xfrm flipV="1">
                  <a:off x="4149" y="7611"/>
                  <a:ext cx="377" cy="462"/>
                  <a:chOff x="2466" y="6863"/>
                  <a:chExt cx="377" cy="607"/>
                </a:xfrm>
              </p:grpSpPr>
              <p:sp>
                <p:nvSpPr>
                  <p:cNvPr id="1079" name="Arc 55"/>
                  <p:cNvSpPr>
                    <a:spLocks/>
                  </p:cNvSpPr>
                  <p:nvPr/>
                </p:nvSpPr>
                <p:spPr bwMode="auto">
                  <a:xfrm rot="10727494" flipV="1">
                    <a:off x="2466" y="7050"/>
                    <a:ext cx="374" cy="392"/>
                  </a:xfrm>
                  <a:custGeom>
                    <a:avLst/>
                    <a:gdLst>
                      <a:gd name="G0" fmla="+- 21600 0 0"/>
                      <a:gd name="G1" fmla="+- 21600 0 0"/>
                      <a:gd name="G2" fmla="+- 21600 0 0"/>
                      <a:gd name="T0" fmla="*/ 26 w 43200"/>
                      <a:gd name="T1" fmla="*/ 22658 h 24320"/>
                      <a:gd name="T2" fmla="*/ 43028 w 43200"/>
                      <a:gd name="T3" fmla="*/ 24320 h 24320"/>
                      <a:gd name="T4" fmla="*/ 21600 w 43200"/>
                      <a:gd name="T5" fmla="*/ 21600 h 24320"/>
                    </a:gdLst>
                    <a:ahLst/>
                    <a:cxnLst>
                      <a:cxn ang="0">
                        <a:pos x="T0" y="T1"/>
                      </a:cxn>
                      <a:cxn ang="0">
                        <a:pos x="T2" y="T3"/>
                      </a:cxn>
                      <a:cxn ang="0">
                        <a:pos x="T4" y="T5"/>
                      </a:cxn>
                    </a:cxnLst>
                    <a:rect l="0" t="0" r="r" b="b"/>
                    <a:pathLst>
                      <a:path w="43200" h="24320" fill="none"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path>
                      <a:path w="43200" h="24320" stroke="0"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0" name="Arc 56"/>
                  <p:cNvSpPr>
                    <a:spLocks/>
                  </p:cNvSpPr>
                  <p:nvPr/>
                </p:nvSpPr>
                <p:spPr bwMode="auto">
                  <a:xfrm rot="10504768" flipV="1">
                    <a:off x="2466" y="7237"/>
                    <a:ext cx="374" cy="233"/>
                  </a:xfrm>
                  <a:custGeom>
                    <a:avLst/>
                    <a:gdLst>
                      <a:gd name="G0" fmla="+- 21600 0 0"/>
                      <a:gd name="G1" fmla="+- 21600 0 0"/>
                      <a:gd name="G2" fmla="+- 21600 0 0"/>
                      <a:gd name="T0" fmla="*/ 658 w 43200"/>
                      <a:gd name="T1" fmla="*/ 26892 h 26892"/>
                      <a:gd name="T2" fmla="*/ 43200 w 43200"/>
                      <a:gd name="T3" fmla="*/ 21600 h 26892"/>
                      <a:gd name="T4" fmla="*/ 21600 w 43200"/>
                      <a:gd name="T5" fmla="*/ 21600 h 26892"/>
                    </a:gdLst>
                    <a:ahLst/>
                    <a:cxnLst>
                      <a:cxn ang="0">
                        <a:pos x="T0" y="T1"/>
                      </a:cxn>
                      <a:cxn ang="0">
                        <a:pos x="T2" y="T3"/>
                      </a:cxn>
                      <a:cxn ang="0">
                        <a:pos x="T4" y="T5"/>
                      </a:cxn>
                    </a:cxnLst>
                    <a:rect l="0" t="0" r="r" b="b"/>
                    <a:pathLst>
                      <a:path w="43200" h="26892" fill="none" extrusionOk="0">
                        <a:moveTo>
                          <a:pt x="658" y="26891"/>
                        </a:moveTo>
                        <a:cubicBezTo>
                          <a:pt x="221" y="25161"/>
                          <a:pt x="0" y="23384"/>
                          <a:pt x="0" y="21600"/>
                        </a:cubicBezTo>
                        <a:cubicBezTo>
                          <a:pt x="0" y="9670"/>
                          <a:pt x="9670" y="0"/>
                          <a:pt x="21600" y="0"/>
                        </a:cubicBezTo>
                        <a:cubicBezTo>
                          <a:pt x="33529" y="-1"/>
                          <a:pt x="43199" y="9670"/>
                          <a:pt x="43200" y="21599"/>
                        </a:cubicBezTo>
                      </a:path>
                      <a:path w="43200" h="26892" stroke="0" extrusionOk="0">
                        <a:moveTo>
                          <a:pt x="658" y="26891"/>
                        </a:moveTo>
                        <a:cubicBezTo>
                          <a:pt x="221" y="25161"/>
                          <a:pt x="0" y="23384"/>
                          <a:pt x="0" y="21600"/>
                        </a:cubicBezTo>
                        <a:cubicBezTo>
                          <a:pt x="0" y="9670"/>
                          <a:pt x="9670" y="0"/>
                          <a:pt x="21600" y="0"/>
                        </a:cubicBezTo>
                        <a:cubicBezTo>
                          <a:pt x="33529" y="-1"/>
                          <a:pt x="43199" y="9670"/>
                          <a:pt x="43200" y="21599"/>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1" name="Arc 57"/>
                  <p:cNvSpPr>
                    <a:spLocks/>
                  </p:cNvSpPr>
                  <p:nvPr/>
                </p:nvSpPr>
                <p:spPr bwMode="auto">
                  <a:xfrm rot="10719915" flipV="1">
                    <a:off x="2469" y="6863"/>
                    <a:ext cx="374" cy="579"/>
                  </a:xfrm>
                  <a:custGeom>
                    <a:avLst/>
                    <a:gdLst>
                      <a:gd name="G0" fmla="+- 21600 0 0"/>
                      <a:gd name="G1" fmla="+- 21600 0 0"/>
                      <a:gd name="G2" fmla="+- 21600 0 0"/>
                      <a:gd name="T0" fmla="*/ 26 w 43200"/>
                      <a:gd name="T1" fmla="*/ 22658 h 24320"/>
                      <a:gd name="T2" fmla="*/ 43028 w 43200"/>
                      <a:gd name="T3" fmla="*/ 24320 h 24320"/>
                      <a:gd name="T4" fmla="*/ 21600 w 43200"/>
                      <a:gd name="T5" fmla="*/ 21600 h 24320"/>
                    </a:gdLst>
                    <a:ahLst/>
                    <a:cxnLst>
                      <a:cxn ang="0">
                        <a:pos x="T0" y="T1"/>
                      </a:cxn>
                      <a:cxn ang="0">
                        <a:pos x="T2" y="T3"/>
                      </a:cxn>
                      <a:cxn ang="0">
                        <a:pos x="T4" y="T5"/>
                      </a:cxn>
                    </a:cxnLst>
                    <a:rect l="0" t="0" r="r" b="b"/>
                    <a:pathLst>
                      <a:path w="43200" h="24320" fill="none"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path>
                      <a:path w="43200" h="24320" stroke="0"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082" name="Group 58"/>
                <p:cNvGrpSpPr>
                  <a:grpSpLocks/>
                </p:cNvGrpSpPr>
                <p:nvPr/>
              </p:nvGrpSpPr>
              <p:grpSpPr bwMode="auto">
                <a:xfrm flipV="1">
                  <a:off x="4710" y="7611"/>
                  <a:ext cx="377" cy="462"/>
                  <a:chOff x="2466" y="6863"/>
                  <a:chExt cx="377" cy="607"/>
                </a:xfrm>
              </p:grpSpPr>
              <p:sp>
                <p:nvSpPr>
                  <p:cNvPr id="1083" name="Arc 59"/>
                  <p:cNvSpPr>
                    <a:spLocks/>
                  </p:cNvSpPr>
                  <p:nvPr/>
                </p:nvSpPr>
                <p:spPr bwMode="auto">
                  <a:xfrm rot="10727494" flipV="1">
                    <a:off x="2466" y="7050"/>
                    <a:ext cx="374" cy="392"/>
                  </a:xfrm>
                  <a:custGeom>
                    <a:avLst/>
                    <a:gdLst>
                      <a:gd name="G0" fmla="+- 21600 0 0"/>
                      <a:gd name="G1" fmla="+- 21600 0 0"/>
                      <a:gd name="G2" fmla="+- 21600 0 0"/>
                      <a:gd name="T0" fmla="*/ 26 w 43200"/>
                      <a:gd name="T1" fmla="*/ 22658 h 24320"/>
                      <a:gd name="T2" fmla="*/ 43028 w 43200"/>
                      <a:gd name="T3" fmla="*/ 24320 h 24320"/>
                      <a:gd name="T4" fmla="*/ 21600 w 43200"/>
                      <a:gd name="T5" fmla="*/ 21600 h 24320"/>
                    </a:gdLst>
                    <a:ahLst/>
                    <a:cxnLst>
                      <a:cxn ang="0">
                        <a:pos x="T0" y="T1"/>
                      </a:cxn>
                      <a:cxn ang="0">
                        <a:pos x="T2" y="T3"/>
                      </a:cxn>
                      <a:cxn ang="0">
                        <a:pos x="T4" y="T5"/>
                      </a:cxn>
                    </a:cxnLst>
                    <a:rect l="0" t="0" r="r" b="b"/>
                    <a:pathLst>
                      <a:path w="43200" h="24320" fill="none"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path>
                      <a:path w="43200" h="24320" stroke="0"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4" name="Arc 60"/>
                  <p:cNvSpPr>
                    <a:spLocks/>
                  </p:cNvSpPr>
                  <p:nvPr/>
                </p:nvSpPr>
                <p:spPr bwMode="auto">
                  <a:xfrm rot="10504768" flipV="1">
                    <a:off x="2466" y="7237"/>
                    <a:ext cx="374" cy="233"/>
                  </a:xfrm>
                  <a:custGeom>
                    <a:avLst/>
                    <a:gdLst>
                      <a:gd name="G0" fmla="+- 21600 0 0"/>
                      <a:gd name="G1" fmla="+- 21600 0 0"/>
                      <a:gd name="G2" fmla="+- 21600 0 0"/>
                      <a:gd name="T0" fmla="*/ 658 w 43200"/>
                      <a:gd name="T1" fmla="*/ 26892 h 26892"/>
                      <a:gd name="T2" fmla="*/ 43200 w 43200"/>
                      <a:gd name="T3" fmla="*/ 21600 h 26892"/>
                      <a:gd name="T4" fmla="*/ 21600 w 43200"/>
                      <a:gd name="T5" fmla="*/ 21600 h 26892"/>
                    </a:gdLst>
                    <a:ahLst/>
                    <a:cxnLst>
                      <a:cxn ang="0">
                        <a:pos x="T0" y="T1"/>
                      </a:cxn>
                      <a:cxn ang="0">
                        <a:pos x="T2" y="T3"/>
                      </a:cxn>
                      <a:cxn ang="0">
                        <a:pos x="T4" y="T5"/>
                      </a:cxn>
                    </a:cxnLst>
                    <a:rect l="0" t="0" r="r" b="b"/>
                    <a:pathLst>
                      <a:path w="43200" h="26892" fill="none" extrusionOk="0">
                        <a:moveTo>
                          <a:pt x="658" y="26891"/>
                        </a:moveTo>
                        <a:cubicBezTo>
                          <a:pt x="221" y="25161"/>
                          <a:pt x="0" y="23384"/>
                          <a:pt x="0" y="21600"/>
                        </a:cubicBezTo>
                        <a:cubicBezTo>
                          <a:pt x="0" y="9670"/>
                          <a:pt x="9670" y="0"/>
                          <a:pt x="21600" y="0"/>
                        </a:cubicBezTo>
                        <a:cubicBezTo>
                          <a:pt x="33529" y="-1"/>
                          <a:pt x="43199" y="9670"/>
                          <a:pt x="43200" y="21599"/>
                        </a:cubicBezTo>
                      </a:path>
                      <a:path w="43200" h="26892" stroke="0" extrusionOk="0">
                        <a:moveTo>
                          <a:pt x="658" y="26891"/>
                        </a:moveTo>
                        <a:cubicBezTo>
                          <a:pt x="221" y="25161"/>
                          <a:pt x="0" y="23384"/>
                          <a:pt x="0" y="21600"/>
                        </a:cubicBezTo>
                        <a:cubicBezTo>
                          <a:pt x="0" y="9670"/>
                          <a:pt x="9670" y="0"/>
                          <a:pt x="21600" y="0"/>
                        </a:cubicBezTo>
                        <a:cubicBezTo>
                          <a:pt x="33529" y="-1"/>
                          <a:pt x="43199" y="9670"/>
                          <a:pt x="43200" y="21599"/>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5" name="Arc 61"/>
                  <p:cNvSpPr>
                    <a:spLocks/>
                  </p:cNvSpPr>
                  <p:nvPr/>
                </p:nvSpPr>
                <p:spPr bwMode="auto">
                  <a:xfrm rot="10719915" flipV="1">
                    <a:off x="2469" y="6863"/>
                    <a:ext cx="374" cy="579"/>
                  </a:xfrm>
                  <a:custGeom>
                    <a:avLst/>
                    <a:gdLst>
                      <a:gd name="G0" fmla="+- 21600 0 0"/>
                      <a:gd name="G1" fmla="+- 21600 0 0"/>
                      <a:gd name="G2" fmla="+- 21600 0 0"/>
                      <a:gd name="T0" fmla="*/ 26 w 43200"/>
                      <a:gd name="T1" fmla="*/ 22658 h 24320"/>
                      <a:gd name="T2" fmla="*/ 43028 w 43200"/>
                      <a:gd name="T3" fmla="*/ 24320 h 24320"/>
                      <a:gd name="T4" fmla="*/ 21600 w 43200"/>
                      <a:gd name="T5" fmla="*/ 21600 h 24320"/>
                    </a:gdLst>
                    <a:ahLst/>
                    <a:cxnLst>
                      <a:cxn ang="0">
                        <a:pos x="T0" y="T1"/>
                      </a:cxn>
                      <a:cxn ang="0">
                        <a:pos x="T2" y="T3"/>
                      </a:cxn>
                      <a:cxn ang="0">
                        <a:pos x="T4" y="T5"/>
                      </a:cxn>
                    </a:cxnLst>
                    <a:rect l="0" t="0" r="r" b="b"/>
                    <a:pathLst>
                      <a:path w="43200" h="24320" fill="none"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path>
                      <a:path w="43200" h="24320" stroke="0"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086" name="Group 62"/>
                <p:cNvGrpSpPr>
                  <a:grpSpLocks/>
                </p:cNvGrpSpPr>
                <p:nvPr/>
              </p:nvGrpSpPr>
              <p:grpSpPr bwMode="auto">
                <a:xfrm flipV="1">
                  <a:off x="1905" y="7611"/>
                  <a:ext cx="377" cy="462"/>
                  <a:chOff x="2466" y="6863"/>
                  <a:chExt cx="377" cy="607"/>
                </a:xfrm>
              </p:grpSpPr>
              <p:sp>
                <p:nvSpPr>
                  <p:cNvPr id="1087" name="Arc 63"/>
                  <p:cNvSpPr>
                    <a:spLocks/>
                  </p:cNvSpPr>
                  <p:nvPr/>
                </p:nvSpPr>
                <p:spPr bwMode="auto">
                  <a:xfrm rot="10727494" flipV="1">
                    <a:off x="2466" y="7050"/>
                    <a:ext cx="374" cy="392"/>
                  </a:xfrm>
                  <a:custGeom>
                    <a:avLst/>
                    <a:gdLst>
                      <a:gd name="G0" fmla="+- 21600 0 0"/>
                      <a:gd name="G1" fmla="+- 21600 0 0"/>
                      <a:gd name="G2" fmla="+- 21600 0 0"/>
                      <a:gd name="T0" fmla="*/ 26 w 43200"/>
                      <a:gd name="T1" fmla="*/ 22658 h 24320"/>
                      <a:gd name="T2" fmla="*/ 43028 w 43200"/>
                      <a:gd name="T3" fmla="*/ 24320 h 24320"/>
                      <a:gd name="T4" fmla="*/ 21600 w 43200"/>
                      <a:gd name="T5" fmla="*/ 21600 h 24320"/>
                    </a:gdLst>
                    <a:ahLst/>
                    <a:cxnLst>
                      <a:cxn ang="0">
                        <a:pos x="T0" y="T1"/>
                      </a:cxn>
                      <a:cxn ang="0">
                        <a:pos x="T2" y="T3"/>
                      </a:cxn>
                      <a:cxn ang="0">
                        <a:pos x="T4" y="T5"/>
                      </a:cxn>
                    </a:cxnLst>
                    <a:rect l="0" t="0" r="r" b="b"/>
                    <a:pathLst>
                      <a:path w="43200" h="24320" fill="none"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path>
                      <a:path w="43200" h="24320" stroke="0"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8" name="Arc 64"/>
                  <p:cNvSpPr>
                    <a:spLocks/>
                  </p:cNvSpPr>
                  <p:nvPr/>
                </p:nvSpPr>
                <p:spPr bwMode="auto">
                  <a:xfrm rot="10504768" flipV="1">
                    <a:off x="2466" y="7237"/>
                    <a:ext cx="374" cy="233"/>
                  </a:xfrm>
                  <a:custGeom>
                    <a:avLst/>
                    <a:gdLst>
                      <a:gd name="G0" fmla="+- 21600 0 0"/>
                      <a:gd name="G1" fmla="+- 21600 0 0"/>
                      <a:gd name="G2" fmla="+- 21600 0 0"/>
                      <a:gd name="T0" fmla="*/ 658 w 43200"/>
                      <a:gd name="T1" fmla="*/ 26892 h 26892"/>
                      <a:gd name="T2" fmla="*/ 43200 w 43200"/>
                      <a:gd name="T3" fmla="*/ 21600 h 26892"/>
                      <a:gd name="T4" fmla="*/ 21600 w 43200"/>
                      <a:gd name="T5" fmla="*/ 21600 h 26892"/>
                    </a:gdLst>
                    <a:ahLst/>
                    <a:cxnLst>
                      <a:cxn ang="0">
                        <a:pos x="T0" y="T1"/>
                      </a:cxn>
                      <a:cxn ang="0">
                        <a:pos x="T2" y="T3"/>
                      </a:cxn>
                      <a:cxn ang="0">
                        <a:pos x="T4" y="T5"/>
                      </a:cxn>
                    </a:cxnLst>
                    <a:rect l="0" t="0" r="r" b="b"/>
                    <a:pathLst>
                      <a:path w="43200" h="26892" fill="none" extrusionOk="0">
                        <a:moveTo>
                          <a:pt x="658" y="26891"/>
                        </a:moveTo>
                        <a:cubicBezTo>
                          <a:pt x="221" y="25161"/>
                          <a:pt x="0" y="23384"/>
                          <a:pt x="0" y="21600"/>
                        </a:cubicBezTo>
                        <a:cubicBezTo>
                          <a:pt x="0" y="9670"/>
                          <a:pt x="9670" y="0"/>
                          <a:pt x="21600" y="0"/>
                        </a:cubicBezTo>
                        <a:cubicBezTo>
                          <a:pt x="33529" y="-1"/>
                          <a:pt x="43199" y="9670"/>
                          <a:pt x="43200" y="21599"/>
                        </a:cubicBezTo>
                      </a:path>
                      <a:path w="43200" h="26892" stroke="0" extrusionOk="0">
                        <a:moveTo>
                          <a:pt x="658" y="26891"/>
                        </a:moveTo>
                        <a:cubicBezTo>
                          <a:pt x="221" y="25161"/>
                          <a:pt x="0" y="23384"/>
                          <a:pt x="0" y="21600"/>
                        </a:cubicBezTo>
                        <a:cubicBezTo>
                          <a:pt x="0" y="9670"/>
                          <a:pt x="9670" y="0"/>
                          <a:pt x="21600" y="0"/>
                        </a:cubicBezTo>
                        <a:cubicBezTo>
                          <a:pt x="33529" y="-1"/>
                          <a:pt x="43199" y="9670"/>
                          <a:pt x="43200" y="21599"/>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9" name="Arc 65"/>
                  <p:cNvSpPr>
                    <a:spLocks/>
                  </p:cNvSpPr>
                  <p:nvPr/>
                </p:nvSpPr>
                <p:spPr bwMode="auto">
                  <a:xfrm rot="10719915" flipV="1">
                    <a:off x="2469" y="6863"/>
                    <a:ext cx="374" cy="579"/>
                  </a:xfrm>
                  <a:custGeom>
                    <a:avLst/>
                    <a:gdLst>
                      <a:gd name="G0" fmla="+- 21600 0 0"/>
                      <a:gd name="G1" fmla="+- 21600 0 0"/>
                      <a:gd name="G2" fmla="+- 21600 0 0"/>
                      <a:gd name="T0" fmla="*/ 26 w 43200"/>
                      <a:gd name="T1" fmla="*/ 22658 h 24320"/>
                      <a:gd name="T2" fmla="*/ 43028 w 43200"/>
                      <a:gd name="T3" fmla="*/ 24320 h 24320"/>
                      <a:gd name="T4" fmla="*/ 21600 w 43200"/>
                      <a:gd name="T5" fmla="*/ 21600 h 24320"/>
                    </a:gdLst>
                    <a:ahLst/>
                    <a:cxnLst>
                      <a:cxn ang="0">
                        <a:pos x="T0" y="T1"/>
                      </a:cxn>
                      <a:cxn ang="0">
                        <a:pos x="T2" y="T3"/>
                      </a:cxn>
                      <a:cxn ang="0">
                        <a:pos x="T4" y="T5"/>
                      </a:cxn>
                    </a:cxnLst>
                    <a:rect l="0" t="0" r="r" b="b"/>
                    <a:pathLst>
                      <a:path w="43200" h="24320" fill="none"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path>
                      <a:path w="43200" h="24320" stroke="0"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090" name="Group 66"/>
                <p:cNvGrpSpPr>
                  <a:grpSpLocks/>
                </p:cNvGrpSpPr>
                <p:nvPr/>
              </p:nvGrpSpPr>
              <p:grpSpPr bwMode="auto">
                <a:xfrm flipV="1">
                  <a:off x="5271" y="7611"/>
                  <a:ext cx="377" cy="462"/>
                  <a:chOff x="2466" y="6863"/>
                  <a:chExt cx="377" cy="607"/>
                </a:xfrm>
              </p:grpSpPr>
              <p:sp>
                <p:nvSpPr>
                  <p:cNvPr id="1091" name="Arc 67"/>
                  <p:cNvSpPr>
                    <a:spLocks/>
                  </p:cNvSpPr>
                  <p:nvPr/>
                </p:nvSpPr>
                <p:spPr bwMode="auto">
                  <a:xfrm rot="10727494" flipV="1">
                    <a:off x="2466" y="7050"/>
                    <a:ext cx="374" cy="392"/>
                  </a:xfrm>
                  <a:custGeom>
                    <a:avLst/>
                    <a:gdLst>
                      <a:gd name="G0" fmla="+- 21600 0 0"/>
                      <a:gd name="G1" fmla="+- 21600 0 0"/>
                      <a:gd name="G2" fmla="+- 21600 0 0"/>
                      <a:gd name="T0" fmla="*/ 26 w 43200"/>
                      <a:gd name="T1" fmla="*/ 22658 h 24320"/>
                      <a:gd name="T2" fmla="*/ 43028 w 43200"/>
                      <a:gd name="T3" fmla="*/ 24320 h 24320"/>
                      <a:gd name="T4" fmla="*/ 21600 w 43200"/>
                      <a:gd name="T5" fmla="*/ 21600 h 24320"/>
                    </a:gdLst>
                    <a:ahLst/>
                    <a:cxnLst>
                      <a:cxn ang="0">
                        <a:pos x="T0" y="T1"/>
                      </a:cxn>
                      <a:cxn ang="0">
                        <a:pos x="T2" y="T3"/>
                      </a:cxn>
                      <a:cxn ang="0">
                        <a:pos x="T4" y="T5"/>
                      </a:cxn>
                    </a:cxnLst>
                    <a:rect l="0" t="0" r="r" b="b"/>
                    <a:pathLst>
                      <a:path w="43200" h="24320" fill="none"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path>
                      <a:path w="43200" h="24320" stroke="0"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2" name="Arc 68"/>
                  <p:cNvSpPr>
                    <a:spLocks/>
                  </p:cNvSpPr>
                  <p:nvPr/>
                </p:nvSpPr>
                <p:spPr bwMode="auto">
                  <a:xfrm rot="10504768" flipV="1">
                    <a:off x="2466" y="7237"/>
                    <a:ext cx="374" cy="233"/>
                  </a:xfrm>
                  <a:custGeom>
                    <a:avLst/>
                    <a:gdLst>
                      <a:gd name="G0" fmla="+- 21600 0 0"/>
                      <a:gd name="G1" fmla="+- 21600 0 0"/>
                      <a:gd name="G2" fmla="+- 21600 0 0"/>
                      <a:gd name="T0" fmla="*/ 658 w 43200"/>
                      <a:gd name="T1" fmla="*/ 26892 h 26892"/>
                      <a:gd name="T2" fmla="*/ 43200 w 43200"/>
                      <a:gd name="T3" fmla="*/ 21600 h 26892"/>
                      <a:gd name="T4" fmla="*/ 21600 w 43200"/>
                      <a:gd name="T5" fmla="*/ 21600 h 26892"/>
                    </a:gdLst>
                    <a:ahLst/>
                    <a:cxnLst>
                      <a:cxn ang="0">
                        <a:pos x="T0" y="T1"/>
                      </a:cxn>
                      <a:cxn ang="0">
                        <a:pos x="T2" y="T3"/>
                      </a:cxn>
                      <a:cxn ang="0">
                        <a:pos x="T4" y="T5"/>
                      </a:cxn>
                    </a:cxnLst>
                    <a:rect l="0" t="0" r="r" b="b"/>
                    <a:pathLst>
                      <a:path w="43200" h="26892" fill="none" extrusionOk="0">
                        <a:moveTo>
                          <a:pt x="658" y="26891"/>
                        </a:moveTo>
                        <a:cubicBezTo>
                          <a:pt x="221" y="25161"/>
                          <a:pt x="0" y="23384"/>
                          <a:pt x="0" y="21600"/>
                        </a:cubicBezTo>
                        <a:cubicBezTo>
                          <a:pt x="0" y="9670"/>
                          <a:pt x="9670" y="0"/>
                          <a:pt x="21600" y="0"/>
                        </a:cubicBezTo>
                        <a:cubicBezTo>
                          <a:pt x="33529" y="-1"/>
                          <a:pt x="43199" y="9670"/>
                          <a:pt x="43200" y="21599"/>
                        </a:cubicBezTo>
                      </a:path>
                      <a:path w="43200" h="26892" stroke="0" extrusionOk="0">
                        <a:moveTo>
                          <a:pt x="658" y="26891"/>
                        </a:moveTo>
                        <a:cubicBezTo>
                          <a:pt x="221" y="25161"/>
                          <a:pt x="0" y="23384"/>
                          <a:pt x="0" y="21600"/>
                        </a:cubicBezTo>
                        <a:cubicBezTo>
                          <a:pt x="0" y="9670"/>
                          <a:pt x="9670" y="0"/>
                          <a:pt x="21600" y="0"/>
                        </a:cubicBezTo>
                        <a:cubicBezTo>
                          <a:pt x="33529" y="-1"/>
                          <a:pt x="43199" y="9670"/>
                          <a:pt x="43200" y="21599"/>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3" name="Arc 69"/>
                  <p:cNvSpPr>
                    <a:spLocks/>
                  </p:cNvSpPr>
                  <p:nvPr/>
                </p:nvSpPr>
                <p:spPr bwMode="auto">
                  <a:xfrm rot="10719915" flipV="1">
                    <a:off x="2469" y="6863"/>
                    <a:ext cx="374" cy="579"/>
                  </a:xfrm>
                  <a:custGeom>
                    <a:avLst/>
                    <a:gdLst>
                      <a:gd name="G0" fmla="+- 21600 0 0"/>
                      <a:gd name="G1" fmla="+- 21600 0 0"/>
                      <a:gd name="G2" fmla="+- 21600 0 0"/>
                      <a:gd name="T0" fmla="*/ 26 w 43200"/>
                      <a:gd name="T1" fmla="*/ 22658 h 24320"/>
                      <a:gd name="T2" fmla="*/ 43028 w 43200"/>
                      <a:gd name="T3" fmla="*/ 24320 h 24320"/>
                      <a:gd name="T4" fmla="*/ 21600 w 43200"/>
                      <a:gd name="T5" fmla="*/ 21600 h 24320"/>
                    </a:gdLst>
                    <a:ahLst/>
                    <a:cxnLst>
                      <a:cxn ang="0">
                        <a:pos x="T0" y="T1"/>
                      </a:cxn>
                      <a:cxn ang="0">
                        <a:pos x="T2" y="T3"/>
                      </a:cxn>
                      <a:cxn ang="0">
                        <a:pos x="T4" y="T5"/>
                      </a:cxn>
                    </a:cxnLst>
                    <a:rect l="0" t="0" r="r" b="b"/>
                    <a:pathLst>
                      <a:path w="43200" h="24320" fill="none"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path>
                      <a:path w="43200" h="24320" stroke="0" extrusionOk="0">
                        <a:moveTo>
                          <a:pt x="25" y="22658"/>
                        </a:moveTo>
                        <a:cubicBezTo>
                          <a:pt x="8" y="22305"/>
                          <a:pt x="0" y="21952"/>
                          <a:pt x="0" y="21600"/>
                        </a:cubicBezTo>
                        <a:cubicBezTo>
                          <a:pt x="0" y="9670"/>
                          <a:pt x="9670" y="0"/>
                          <a:pt x="21600" y="0"/>
                        </a:cubicBezTo>
                        <a:cubicBezTo>
                          <a:pt x="33529" y="0"/>
                          <a:pt x="43200" y="9670"/>
                          <a:pt x="43200" y="21600"/>
                        </a:cubicBezTo>
                        <a:cubicBezTo>
                          <a:pt x="43200" y="22509"/>
                          <a:pt x="43142" y="23417"/>
                          <a:pt x="43028" y="24320"/>
                        </a:cubicBezTo>
                        <a:lnTo>
                          <a:pt x="21600" y="21600"/>
                        </a:lnTo>
                        <a:close/>
                      </a:path>
                    </a:pathLst>
                  </a:cu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094" name="AutoShape 70"/>
                <p:cNvSpPr>
                  <a:spLocks noChangeArrowheads="1"/>
                </p:cNvSpPr>
                <p:nvPr/>
              </p:nvSpPr>
              <p:spPr bwMode="auto">
                <a:xfrm>
                  <a:off x="5645" y="7424"/>
                  <a:ext cx="187" cy="187"/>
                </a:xfrm>
                <a:prstGeom prst="roundRect">
                  <a:avLst>
                    <a:gd name="adj" fmla="val 16667"/>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5" name="AutoShape 71"/>
                <p:cNvSpPr>
                  <a:spLocks noChangeArrowheads="1"/>
                </p:cNvSpPr>
                <p:nvPr/>
              </p:nvSpPr>
              <p:spPr bwMode="auto">
                <a:xfrm>
                  <a:off x="1718" y="7434"/>
                  <a:ext cx="187" cy="187"/>
                </a:xfrm>
                <a:prstGeom prst="roundRect">
                  <a:avLst>
                    <a:gd name="adj" fmla="val 16667"/>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096" name="Group 72"/>
                <p:cNvGrpSpPr>
                  <a:grpSpLocks/>
                </p:cNvGrpSpPr>
                <p:nvPr/>
              </p:nvGrpSpPr>
              <p:grpSpPr bwMode="auto">
                <a:xfrm>
                  <a:off x="1745" y="7452"/>
                  <a:ext cx="123" cy="139"/>
                  <a:chOff x="2754" y="9204"/>
                  <a:chExt cx="172" cy="180"/>
                </a:xfrm>
              </p:grpSpPr>
              <p:cxnSp>
                <p:nvCxnSpPr>
                  <p:cNvPr id="1097" name="AutoShape 73"/>
                  <p:cNvCxnSpPr>
                    <a:cxnSpLocks noChangeShapeType="1"/>
                  </p:cNvCxnSpPr>
                  <p:nvPr/>
                </p:nvCxnSpPr>
                <p:spPr bwMode="auto">
                  <a:xfrm>
                    <a:off x="2754" y="9291"/>
                    <a:ext cx="172" cy="0"/>
                  </a:xfrm>
                  <a:prstGeom prst="straightConnector1">
                    <a:avLst/>
                  </a:prstGeom>
                  <a:noFill/>
                  <a:ln w="9525">
                    <a:solidFill>
                      <a:srgbClr val="000000"/>
                    </a:solidFill>
                    <a:round/>
                    <a:headEnd/>
                    <a:tailEnd/>
                  </a:ln>
                </p:spPr>
              </p:cxnSp>
              <p:cxnSp>
                <p:nvCxnSpPr>
                  <p:cNvPr id="1098" name="AutoShape 74"/>
                  <p:cNvCxnSpPr>
                    <a:cxnSpLocks noChangeShapeType="1"/>
                  </p:cNvCxnSpPr>
                  <p:nvPr/>
                </p:nvCxnSpPr>
                <p:spPr bwMode="auto">
                  <a:xfrm>
                    <a:off x="2840" y="9204"/>
                    <a:ext cx="1" cy="180"/>
                  </a:xfrm>
                  <a:prstGeom prst="straightConnector1">
                    <a:avLst/>
                  </a:prstGeom>
                  <a:noFill/>
                  <a:ln w="9525">
                    <a:solidFill>
                      <a:srgbClr val="000000"/>
                    </a:solidFill>
                    <a:round/>
                    <a:headEnd/>
                    <a:tailEnd/>
                  </a:ln>
                </p:spPr>
              </p:cxnSp>
            </p:grpSp>
            <p:grpSp>
              <p:nvGrpSpPr>
                <p:cNvPr id="1099" name="Group 75"/>
                <p:cNvGrpSpPr>
                  <a:grpSpLocks/>
                </p:cNvGrpSpPr>
                <p:nvPr/>
              </p:nvGrpSpPr>
              <p:grpSpPr bwMode="auto">
                <a:xfrm>
                  <a:off x="2863" y="7448"/>
                  <a:ext cx="123" cy="139"/>
                  <a:chOff x="2754" y="9204"/>
                  <a:chExt cx="172" cy="180"/>
                </a:xfrm>
              </p:grpSpPr>
              <p:cxnSp>
                <p:nvCxnSpPr>
                  <p:cNvPr id="1100" name="AutoShape 76"/>
                  <p:cNvCxnSpPr>
                    <a:cxnSpLocks noChangeShapeType="1"/>
                  </p:cNvCxnSpPr>
                  <p:nvPr/>
                </p:nvCxnSpPr>
                <p:spPr bwMode="auto">
                  <a:xfrm>
                    <a:off x="2754" y="9291"/>
                    <a:ext cx="172" cy="0"/>
                  </a:xfrm>
                  <a:prstGeom prst="straightConnector1">
                    <a:avLst/>
                  </a:prstGeom>
                  <a:noFill/>
                  <a:ln w="9525">
                    <a:solidFill>
                      <a:srgbClr val="000000"/>
                    </a:solidFill>
                    <a:round/>
                    <a:headEnd/>
                    <a:tailEnd/>
                  </a:ln>
                </p:spPr>
              </p:cxnSp>
              <p:cxnSp>
                <p:nvCxnSpPr>
                  <p:cNvPr id="1101" name="AutoShape 77"/>
                  <p:cNvCxnSpPr>
                    <a:cxnSpLocks noChangeShapeType="1"/>
                  </p:cNvCxnSpPr>
                  <p:nvPr/>
                </p:nvCxnSpPr>
                <p:spPr bwMode="auto">
                  <a:xfrm>
                    <a:off x="2840" y="9204"/>
                    <a:ext cx="1" cy="180"/>
                  </a:xfrm>
                  <a:prstGeom prst="straightConnector1">
                    <a:avLst/>
                  </a:prstGeom>
                  <a:noFill/>
                  <a:ln w="9525">
                    <a:solidFill>
                      <a:srgbClr val="000000"/>
                    </a:solidFill>
                    <a:round/>
                    <a:headEnd/>
                    <a:tailEnd/>
                  </a:ln>
                </p:spPr>
              </p:cxnSp>
            </p:grpSp>
            <p:grpSp>
              <p:nvGrpSpPr>
                <p:cNvPr id="1102" name="Group 78"/>
                <p:cNvGrpSpPr>
                  <a:grpSpLocks/>
                </p:cNvGrpSpPr>
                <p:nvPr/>
              </p:nvGrpSpPr>
              <p:grpSpPr bwMode="auto">
                <a:xfrm>
                  <a:off x="3987" y="7444"/>
                  <a:ext cx="123" cy="139"/>
                  <a:chOff x="2754" y="9204"/>
                  <a:chExt cx="172" cy="180"/>
                </a:xfrm>
              </p:grpSpPr>
              <p:cxnSp>
                <p:nvCxnSpPr>
                  <p:cNvPr id="1103" name="AutoShape 79"/>
                  <p:cNvCxnSpPr>
                    <a:cxnSpLocks noChangeShapeType="1"/>
                  </p:cNvCxnSpPr>
                  <p:nvPr/>
                </p:nvCxnSpPr>
                <p:spPr bwMode="auto">
                  <a:xfrm>
                    <a:off x="2754" y="9291"/>
                    <a:ext cx="172" cy="0"/>
                  </a:xfrm>
                  <a:prstGeom prst="straightConnector1">
                    <a:avLst/>
                  </a:prstGeom>
                  <a:noFill/>
                  <a:ln w="9525">
                    <a:solidFill>
                      <a:srgbClr val="000000"/>
                    </a:solidFill>
                    <a:round/>
                    <a:headEnd/>
                    <a:tailEnd/>
                  </a:ln>
                </p:spPr>
              </p:cxnSp>
              <p:cxnSp>
                <p:nvCxnSpPr>
                  <p:cNvPr id="1104" name="AutoShape 80"/>
                  <p:cNvCxnSpPr>
                    <a:cxnSpLocks noChangeShapeType="1"/>
                  </p:cNvCxnSpPr>
                  <p:nvPr/>
                </p:nvCxnSpPr>
                <p:spPr bwMode="auto">
                  <a:xfrm>
                    <a:off x="2840" y="9204"/>
                    <a:ext cx="1" cy="180"/>
                  </a:xfrm>
                  <a:prstGeom prst="straightConnector1">
                    <a:avLst/>
                  </a:prstGeom>
                  <a:noFill/>
                  <a:ln w="9525">
                    <a:solidFill>
                      <a:srgbClr val="000000"/>
                    </a:solidFill>
                    <a:round/>
                    <a:headEnd/>
                    <a:tailEnd/>
                  </a:ln>
                </p:spPr>
              </p:cxnSp>
            </p:grpSp>
            <p:grpSp>
              <p:nvGrpSpPr>
                <p:cNvPr id="1105" name="Group 81"/>
                <p:cNvGrpSpPr>
                  <a:grpSpLocks/>
                </p:cNvGrpSpPr>
                <p:nvPr/>
              </p:nvGrpSpPr>
              <p:grpSpPr bwMode="auto">
                <a:xfrm>
                  <a:off x="5113" y="7448"/>
                  <a:ext cx="123" cy="139"/>
                  <a:chOff x="2754" y="9204"/>
                  <a:chExt cx="172" cy="180"/>
                </a:xfrm>
              </p:grpSpPr>
              <p:cxnSp>
                <p:nvCxnSpPr>
                  <p:cNvPr id="1106" name="AutoShape 82"/>
                  <p:cNvCxnSpPr>
                    <a:cxnSpLocks noChangeShapeType="1"/>
                  </p:cNvCxnSpPr>
                  <p:nvPr/>
                </p:nvCxnSpPr>
                <p:spPr bwMode="auto">
                  <a:xfrm>
                    <a:off x="2754" y="9291"/>
                    <a:ext cx="172" cy="0"/>
                  </a:xfrm>
                  <a:prstGeom prst="straightConnector1">
                    <a:avLst/>
                  </a:prstGeom>
                  <a:noFill/>
                  <a:ln w="9525">
                    <a:solidFill>
                      <a:srgbClr val="000000"/>
                    </a:solidFill>
                    <a:round/>
                    <a:headEnd/>
                    <a:tailEnd/>
                  </a:ln>
                </p:spPr>
              </p:cxnSp>
              <p:cxnSp>
                <p:nvCxnSpPr>
                  <p:cNvPr id="1107" name="AutoShape 83"/>
                  <p:cNvCxnSpPr>
                    <a:cxnSpLocks noChangeShapeType="1"/>
                  </p:cNvCxnSpPr>
                  <p:nvPr/>
                </p:nvCxnSpPr>
                <p:spPr bwMode="auto">
                  <a:xfrm>
                    <a:off x="2840" y="9204"/>
                    <a:ext cx="1" cy="180"/>
                  </a:xfrm>
                  <a:prstGeom prst="straightConnector1">
                    <a:avLst/>
                  </a:prstGeom>
                  <a:noFill/>
                  <a:ln w="9525">
                    <a:solidFill>
                      <a:srgbClr val="000000"/>
                    </a:solidFill>
                    <a:round/>
                    <a:headEnd/>
                    <a:tailEnd/>
                  </a:ln>
                </p:spPr>
              </p:cxnSp>
            </p:grpSp>
            <p:cxnSp>
              <p:nvCxnSpPr>
                <p:cNvPr id="1108" name="AutoShape 84"/>
                <p:cNvCxnSpPr>
                  <a:cxnSpLocks noChangeShapeType="1"/>
                </p:cNvCxnSpPr>
                <p:nvPr/>
              </p:nvCxnSpPr>
              <p:spPr bwMode="auto">
                <a:xfrm>
                  <a:off x="2315" y="7517"/>
                  <a:ext cx="104" cy="0"/>
                </a:xfrm>
                <a:prstGeom prst="straightConnector1">
                  <a:avLst/>
                </a:prstGeom>
                <a:noFill/>
                <a:ln w="9525">
                  <a:solidFill>
                    <a:srgbClr val="000000"/>
                  </a:solidFill>
                  <a:round/>
                  <a:headEnd/>
                  <a:tailEnd/>
                </a:ln>
              </p:spPr>
            </p:cxnSp>
            <p:cxnSp>
              <p:nvCxnSpPr>
                <p:cNvPr id="1109" name="AutoShape 85"/>
                <p:cNvCxnSpPr>
                  <a:cxnSpLocks noChangeShapeType="1"/>
                </p:cNvCxnSpPr>
                <p:nvPr/>
              </p:nvCxnSpPr>
              <p:spPr bwMode="auto">
                <a:xfrm>
                  <a:off x="3440" y="7514"/>
                  <a:ext cx="104" cy="0"/>
                </a:xfrm>
                <a:prstGeom prst="straightConnector1">
                  <a:avLst/>
                </a:prstGeom>
                <a:noFill/>
                <a:ln w="9525">
                  <a:solidFill>
                    <a:srgbClr val="000000"/>
                  </a:solidFill>
                  <a:round/>
                  <a:headEnd/>
                  <a:tailEnd/>
                </a:ln>
              </p:spPr>
            </p:cxnSp>
            <p:cxnSp>
              <p:nvCxnSpPr>
                <p:cNvPr id="1110" name="AutoShape 86"/>
                <p:cNvCxnSpPr>
                  <a:cxnSpLocks noChangeShapeType="1"/>
                </p:cNvCxnSpPr>
                <p:nvPr/>
              </p:nvCxnSpPr>
              <p:spPr bwMode="auto">
                <a:xfrm>
                  <a:off x="4565" y="7517"/>
                  <a:ext cx="104" cy="0"/>
                </a:xfrm>
                <a:prstGeom prst="straightConnector1">
                  <a:avLst/>
                </a:prstGeom>
                <a:noFill/>
                <a:ln w="9525">
                  <a:solidFill>
                    <a:srgbClr val="000000"/>
                  </a:solidFill>
                  <a:round/>
                  <a:headEnd/>
                  <a:tailEnd/>
                </a:ln>
              </p:spPr>
            </p:cxnSp>
            <p:cxnSp>
              <p:nvCxnSpPr>
                <p:cNvPr id="1111" name="AutoShape 87"/>
                <p:cNvCxnSpPr>
                  <a:cxnSpLocks noChangeShapeType="1"/>
                </p:cNvCxnSpPr>
                <p:nvPr/>
              </p:nvCxnSpPr>
              <p:spPr bwMode="auto">
                <a:xfrm>
                  <a:off x="5690" y="7520"/>
                  <a:ext cx="104" cy="0"/>
                </a:xfrm>
                <a:prstGeom prst="straightConnector1">
                  <a:avLst/>
                </a:prstGeom>
                <a:noFill/>
                <a:ln w="9525">
                  <a:solidFill>
                    <a:srgbClr val="000000"/>
                  </a:solidFill>
                  <a:round/>
                  <a:headEnd/>
                  <a:tailEnd/>
                </a:ln>
              </p:spPr>
            </p:cxnSp>
            <p:sp>
              <p:nvSpPr>
                <p:cNvPr id="1112" name="AutoShape 88"/>
                <p:cNvSpPr>
                  <a:spLocks noChangeArrowheads="1"/>
                </p:cNvSpPr>
                <p:nvPr/>
              </p:nvSpPr>
              <p:spPr bwMode="auto">
                <a:xfrm rot="5400000">
                  <a:off x="5435" y="6830"/>
                  <a:ext cx="71" cy="71"/>
                </a:xfrm>
                <a:prstGeom prst="triangle">
                  <a:avLst>
                    <a:gd name="adj" fmla="val 50000"/>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13" name="AutoShape 89"/>
                <p:cNvSpPr>
                  <a:spLocks noChangeArrowheads="1"/>
                </p:cNvSpPr>
                <p:nvPr/>
              </p:nvSpPr>
              <p:spPr bwMode="auto">
                <a:xfrm rot="5400000">
                  <a:off x="4310" y="6830"/>
                  <a:ext cx="71" cy="71"/>
                </a:xfrm>
                <a:prstGeom prst="triangle">
                  <a:avLst>
                    <a:gd name="adj" fmla="val 50000"/>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14" name="AutoShape 90"/>
                <p:cNvSpPr>
                  <a:spLocks noChangeArrowheads="1"/>
                </p:cNvSpPr>
                <p:nvPr/>
              </p:nvSpPr>
              <p:spPr bwMode="auto">
                <a:xfrm rot="5400000">
                  <a:off x="5450" y="8033"/>
                  <a:ext cx="71" cy="71"/>
                </a:xfrm>
                <a:prstGeom prst="triangle">
                  <a:avLst>
                    <a:gd name="adj" fmla="val 50000"/>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15" name="AutoShape 91"/>
                <p:cNvSpPr>
                  <a:spLocks noChangeArrowheads="1"/>
                </p:cNvSpPr>
                <p:nvPr/>
              </p:nvSpPr>
              <p:spPr bwMode="auto">
                <a:xfrm rot="5400000">
                  <a:off x="3185" y="6830"/>
                  <a:ext cx="71" cy="71"/>
                </a:xfrm>
                <a:prstGeom prst="triangle">
                  <a:avLst>
                    <a:gd name="adj" fmla="val 50000"/>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16" name="AutoShape 92"/>
                <p:cNvSpPr>
                  <a:spLocks noChangeArrowheads="1"/>
                </p:cNvSpPr>
                <p:nvPr/>
              </p:nvSpPr>
              <p:spPr bwMode="auto">
                <a:xfrm rot="5400000">
                  <a:off x="2083" y="8034"/>
                  <a:ext cx="71" cy="71"/>
                </a:xfrm>
                <a:prstGeom prst="triangle">
                  <a:avLst>
                    <a:gd name="adj" fmla="val 50000"/>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17" name="AutoShape 93"/>
                <p:cNvSpPr>
                  <a:spLocks noChangeArrowheads="1"/>
                </p:cNvSpPr>
                <p:nvPr/>
              </p:nvSpPr>
              <p:spPr bwMode="auto">
                <a:xfrm rot="5400000">
                  <a:off x="3189" y="8034"/>
                  <a:ext cx="71" cy="71"/>
                </a:xfrm>
                <a:prstGeom prst="triangle">
                  <a:avLst>
                    <a:gd name="adj" fmla="val 50000"/>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18" name="AutoShape 94"/>
                <p:cNvSpPr>
                  <a:spLocks noChangeArrowheads="1"/>
                </p:cNvSpPr>
                <p:nvPr/>
              </p:nvSpPr>
              <p:spPr bwMode="auto">
                <a:xfrm rot="16200000" flipH="1">
                  <a:off x="3722" y="6818"/>
                  <a:ext cx="78" cy="87"/>
                </a:xfrm>
                <a:prstGeom prst="triangle">
                  <a:avLst>
                    <a:gd name="adj" fmla="val 56338"/>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19" name="AutoShape 95"/>
                <p:cNvSpPr>
                  <a:spLocks noChangeArrowheads="1"/>
                </p:cNvSpPr>
                <p:nvPr/>
              </p:nvSpPr>
              <p:spPr bwMode="auto">
                <a:xfrm rot="5400000">
                  <a:off x="2075" y="6826"/>
                  <a:ext cx="71" cy="71"/>
                </a:xfrm>
                <a:prstGeom prst="triangle">
                  <a:avLst>
                    <a:gd name="adj" fmla="val 50000"/>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20" name="AutoShape 96"/>
                <p:cNvSpPr>
                  <a:spLocks noChangeArrowheads="1"/>
                </p:cNvSpPr>
                <p:nvPr/>
              </p:nvSpPr>
              <p:spPr bwMode="auto">
                <a:xfrm rot="5400000">
                  <a:off x="4332" y="8041"/>
                  <a:ext cx="71" cy="71"/>
                </a:xfrm>
                <a:prstGeom prst="triangle">
                  <a:avLst>
                    <a:gd name="adj" fmla="val 50000"/>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21" name="AutoShape 97"/>
                <p:cNvSpPr>
                  <a:spLocks noChangeArrowheads="1"/>
                </p:cNvSpPr>
                <p:nvPr/>
              </p:nvSpPr>
              <p:spPr bwMode="auto">
                <a:xfrm rot="16200000" flipH="1">
                  <a:off x="3711" y="8029"/>
                  <a:ext cx="78" cy="87"/>
                </a:xfrm>
                <a:prstGeom prst="triangle">
                  <a:avLst>
                    <a:gd name="adj" fmla="val 56338"/>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22" name="AutoShape 98"/>
                <p:cNvSpPr>
                  <a:spLocks noChangeArrowheads="1"/>
                </p:cNvSpPr>
                <p:nvPr/>
              </p:nvSpPr>
              <p:spPr bwMode="auto">
                <a:xfrm rot="16200000" flipH="1">
                  <a:off x="2594" y="6818"/>
                  <a:ext cx="78" cy="87"/>
                </a:xfrm>
                <a:prstGeom prst="triangle">
                  <a:avLst>
                    <a:gd name="adj" fmla="val 56338"/>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23" name="AutoShape 99"/>
                <p:cNvSpPr>
                  <a:spLocks noChangeArrowheads="1"/>
                </p:cNvSpPr>
                <p:nvPr/>
              </p:nvSpPr>
              <p:spPr bwMode="auto">
                <a:xfrm rot="16200000" flipH="1">
                  <a:off x="2593" y="8029"/>
                  <a:ext cx="78" cy="87"/>
                </a:xfrm>
                <a:prstGeom prst="triangle">
                  <a:avLst>
                    <a:gd name="adj" fmla="val 56338"/>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24" name="AutoShape 100"/>
                <p:cNvSpPr>
                  <a:spLocks noChangeArrowheads="1"/>
                </p:cNvSpPr>
                <p:nvPr/>
              </p:nvSpPr>
              <p:spPr bwMode="auto">
                <a:xfrm rot="16200000" flipH="1">
                  <a:off x="4843" y="6818"/>
                  <a:ext cx="78" cy="87"/>
                </a:xfrm>
                <a:prstGeom prst="triangle">
                  <a:avLst>
                    <a:gd name="adj" fmla="val 56338"/>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25" name="AutoShape 101"/>
                <p:cNvSpPr>
                  <a:spLocks noChangeArrowheads="1"/>
                </p:cNvSpPr>
                <p:nvPr/>
              </p:nvSpPr>
              <p:spPr bwMode="auto">
                <a:xfrm rot="16200000" flipH="1">
                  <a:off x="4844" y="8029"/>
                  <a:ext cx="78" cy="87"/>
                </a:xfrm>
                <a:prstGeom prst="triangle">
                  <a:avLst>
                    <a:gd name="adj" fmla="val 56338"/>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26" name="AutoShape 102"/>
                <p:cNvSpPr>
                  <a:spLocks noChangeArrowheads="1"/>
                </p:cNvSpPr>
                <p:nvPr/>
              </p:nvSpPr>
              <p:spPr bwMode="auto">
                <a:xfrm>
                  <a:off x="2722" y="7035"/>
                  <a:ext cx="210" cy="180"/>
                </a:xfrm>
                <a:prstGeom prst="star16">
                  <a:avLst>
                    <a:gd name="adj" fmla="val 44866"/>
                  </a:avLst>
                </a:prstGeom>
                <a:solidFill>
                  <a:srgbClr val="BFBFB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27" name="AutoShape 103"/>
                <p:cNvSpPr>
                  <a:spLocks noChangeArrowheads="1"/>
                </p:cNvSpPr>
                <p:nvPr/>
              </p:nvSpPr>
              <p:spPr bwMode="auto">
                <a:xfrm>
                  <a:off x="3337" y="7050"/>
                  <a:ext cx="210" cy="180"/>
                </a:xfrm>
                <a:prstGeom prst="star16">
                  <a:avLst>
                    <a:gd name="adj" fmla="val 44866"/>
                  </a:avLst>
                </a:prstGeom>
                <a:solidFill>
                  <a:srgbClr val="BFBFB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28" name="AutoShape 104"/>
                <p:cNvSpPr>
                  <a:spLocks noChangeArrowheads="1"/>
                </p:cNvSpPr>
                <p:nvPr/>
              </p:nvSpPr>
              <p:spPr bwMode="auto">
                <a:xfrm>
                  <a:off x="4499" y="7050"/>
                  <a:ext cx="210" cy="180"/>
                </a:xfrm>
                <a:prstGeom prst="star16">
                  <a:avLst>
                    <a:gd name="adj" fmla="val 44866"/>
                  </a:avLst>
                </a:prstGeom>
                <a:solidFill>
                  <a:srgbClr val="BFBFB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29" name="AutoShape 105"/>
                <p:cNvSpPr>
                  <a:spLocks noChangeArrowheads="1"/>
                </p:cNvSpPr>
                <p:nvPr/>
              </p:nvSpPr>
              <p:spPr bwMode="auto">
                <a:xfrm>
                  <a:off x="3037" y="7115"/>
                  <a:ext cx="139" cy="108"/>
                </a:xfrm>
                <a:prstGeom prst="star16">
                  <a:avLst>
                    <a:gd name="adj" fmla="val 44866"/>
                  </a:avLst>
                </a:prstGeom>
                <a:solidFill>
                  <a:srgbClr val="BFBFB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30" name="AutoShape 106"/>
                <p:cNvSpPr>
                  <a:spLocks noChangeArrowheads="1"/>
                </p:cNvSpPr>
                <p:nvPr/>
              </p:nvSpPr>
              <p:spPr bwMode="auto">
                <a:xfrm>
                  <a:off x="2235" y="7115"/>
                  <a:ext cx="139" cy="108"/>
                </a:xfrm>
                <a:prstGeom prst="star16">
                  <a:avLst>
                    <a:gd name="adj" fmla="val 44866"/>
                  </a:avLst>
                </a:prstGeom>
                <a:solidFill>
                  <a:srgbClr val="BFBFB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31" name="AutoShape 107"/>
                <p:cNvSpPr>
                  <a:spLocks noChangeArrowheads="1"/>
                </p:cNvSpPr>
                <p:nvPr/>
              </p:nvSpPr>
              <p:spPr bwMode="auto">
                <a:xfrm>
                  <a:off x="4083" y="7115"/>
                  <a:ext cx="139" cy="108"/>
                </a:xfrm>
                <a:prstGeom prst="star16">
                  <a:avLst>
                    <a:gd name="adj" fmla="val 44866"/>
                  </a:avLst>
                </a:prstGeom>
                <a:solidFill>
                  <a:srgbClr val="BFBFB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32" name="AutoShape 108"/>
                <p:cNvSpPr>
                  <a:spLocks noChangeArrowheads="1"/>
                </p:cNvSpPr>
                <p:nvPr/>
              </p:nvSpPr>
              <p:spPr bwMode="auto">
                <a:xfrm>
                  <a:off x="5193" y="7119"/>
                  <a:ext cx="139" cy="108"/>
                </a:xfrm>
                <a:prstGeom prst="star16">
                  <a:avLst>
                    <a:gd name="adj" fmla="val 44866"/>
                  </a:avLst>
                </a:prstGeom>
                <a:solidFill>
                  <a:srgbClr val="BFBFB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181" name="Group 180"/>
            <p:cNvGrpSpPr/>
            <p:nvPr/>
          </p:nvGrpSpPr>
          <p:grpSpPr>
            <a:xfrm>
              <a:off x="16002000" y="6324600"/>
              <a:ext cx="13792200" cy="24765000"/>
              <a:chOff x="16002000" y="6324600"/>
              <a:chExt cx="13792200" cy="24765000"/>
            </a:xfrm>
          </p:grpSpPr>
          <p:sp>
            <p:nvSpPr>
              <p:cNvPr id="120" name="TextBox 119"/>
              <p:cNvSpPr txBox="1"/>
              <p:nvPr/>
            </p:nvSpPr>
            <p:spPr>
              <a:xfrm>
                <a:off x="16002000" y="6324600"/>
                <a:ext cx="13639800" cy="2308324"/>
              </a:xfrm>
              <a:prstGeom prst="rect">
                <a:avLst/>
              </a:prstGeom>
              <a:noFill/>
            </p:spPr>
            <p:txBody>
              <a:bodyPr wrap="square" rtlCol="0">
                <a:spAutoFit/>
              </a:bodyPr>
              <a:lstStyle/>
              <a:p>
                <a:pPr marL="1371600" indent="-1371600" algn="just">
                  <a:buAutoNum type="arabicPeriod"/>
                </a:pPr>
                <a:r>
                  <a:rPr lang="en-US" sz="3600" dirty="0" smtClean="0">
                    <a:latin typeface="Book Antiqua" pitchFamily="18" charset="0"/>
                  </a:rPr>
                  <a:t>Optimize the trace size and grid spacing of the electrodes, and the operating voltage and frequency of the EDS.</a:t>
                </a:r>
              </a:p>
              <a:p>
                <a:pPr marL="1371600" indent="-1371600" algn="just">
                  <a:buAutoNum type="arabicPeriod"/>
                </a:pPr>
                <a:r>
                  <a:rPr lang="en-US" sz="3600" dirty="0" smtClean="0">
                    <a:latin typeface="Book Antiqua" pitchFamily="18" charset="0"/>
                  </a:rPr>
                  <a:t>Incorporate the optimized EDS into the design of thermal radiators used in lunar exploration.  </a:t>
                </a:r>
                <a:endParaRPr lang="en-US" sz="3600" dirty="0">
                  <a:latin typeface="Book Antiqua" pitchFamily="18" charset="0"/>
                </a:endParaRPr>
              </a:p>
            </p:txBody>
          </p:sp>
          <p:sp>
            <p:nvSpPr>
              <p:cNvPr id="122" name="TextBox 121"/>
              <p:cNvSpPr txBox="1"/>
              <p:nvPr/>
            </p:nvSpPr>
            <p:spPr>
              <a:xfrm>
                <a:off x="16078200" y="9227403"/>
                <a:ext cx="13716000" cy="830997"/>
              </a:xfrm>
              <a:prstGeom prst="rect">
                <a:avLst/>
              </a:prstGeom>
              <a:noFill/>
            </p:spPr>
            <p:txBody>
              <a:bodyPr wrap="square" rtlCol="0">
                <a:spAutoFit/>
              </a:bodyPr>
              <a:lstStyle/>
              <a:p>
                <a:pPr algn="ctr"/>
                <a:r>
                  <a:rPr lang="en-US" sz="4800" dirty="0" smtClean="0">
                    <a:solidFill>
                      <a:schemeClr val="bg1"/>
                    </a:solidFill>
                    <a:latin typeface="Arial Black" pitchFamily="34" charset="0"/>
                  </a:rPr>
                  <a:t>Methods</a:t>
                </a:r>
                <a:endParaRPr lang="en-US" sz="4800" dirty="0">
                  <a:solidFill>
                    <a:schemeClr val="bg1"/>
                  </a:solidFill>
                  <a:latin typeface="Arial Black" pitchFamily="34" charset="0"/>
                </a:endParaRPr>
              </a:p>
            </p:txBody>
          </p:sp>
          <p:sp>
            <p:nvSpPr>
              <p:cNvPr id="123" name="TextBox 122"/>
              <p:cNvSpPr txBox="1"/>
              <p:nvPr/>
            </p:nvSpPr>
            <p:spPr>
              <a:xfrm>
                <a:off x="16078200" y="10515600"/>
                <a:ext cx="13716000" cy="12834283"/>
              </a:xfrm>
              <a:prstGeom prst="rect">
                <a:avLst/>
              </a:prstGeom>
              <a:noFill/>
            </p:spPr>
            <p:txBody>
              <a:bodyPr wrap="square" rtlCol="0">
                <a:spAutoFit/>
              </a:bodyPr>
              <a:lstStyle/>
              <a:p>
                <a:pPr algn="just"/>
                <a:r>
                  <a:rPr lang="en-US" sz="3600" dirty="0" smtClean="0">
                    <a:latin typeface="Book Antiqua" pitchFamily="18" charset="0"/>
                  </a:rPr>
                  <a:t>To optimize the shields, we tested them with different electrode trace sizes and grid spacing, and varied  the voltages and frequencies used. The tests were done in high vacuum (10</a:t>
                </a:r>
                <a:r>
                  <a:rPr lang="en-US" sz="3600" baseline="30000" dirty="0" smtClean="0">
                    <a:latin typeface="Book Antiqua" pitchFamily="18" charset="0"/>
                  </a:rPr>
                  <a:t>-6</a:t>
                </a:r>
                <a:r>
                  <a:rPr lang="en-US" sz="3600" dirty="0" smtClean="0">
                    <a:latin typeface="Book Antiqua" pitchFamily="18" charset="0"/>
                  </a:rPr>
                  <a:t> </a:t>
                </a:r>
                <a:r>
                  <a:rPr lang="en-US" sz="3600" dirty="0" err="1" smtClean="0">
                    <a:latin typeface="Book Antiqua" pitchFamily="18" charset="0"/>
                  </a:rPr>
                  <a:t>Torr</a:t>
                </a:r>
                <a:r>
                  <a:rPr lang="en-US" sz="3600" dirty="0" smtClean="0">
                    <a:latin typeface="Book Antiqua" pitchFamily="18" charset="0"/>
                  </a:rPr>
                  <a:t>) to simulate lunar conditions, and we created a system to evaluate the percentage of dust removed by mass.</a:t>
                </a:r>
              </a:p>
              <a:p>
                <a:pPr algn="just"/>
                <a:endParaRPr lang="en-US" sz="3600" dirty="0">
                  <a:latin typeface="Book Antiqua" pitchFamily="18" charset="0"/>
                </a:endParaRPr>
              </a:p>
              <a:p>
                <a:pPr algn="just"/>
                <a:r>
                  <a:rPr lang="en-US" sz="3600" dirty="0" smtClean="0">
                    <a:latin typeface="Book Antiqua" pitchFamily="18" charset="0"/>
                  </a:rPr>
                  <a:t>The next step was to apply the shields to the thermal radiators. For our tests we focused on a space-rated paint called AZ-93, an inorganic white paint used on satellites and the International Space Station. The paint is applied to spacecraft surfaces for thermal protection and has an average </a:t>
                </a:r>
                <a:r>
                  <a:rPr lang="en-US" sz="3600" dirty="0" err="1" smtClean="0">
                    <a:latin typeface="Book Antiqua" pitchFamily="18" charset="0"/>
                  </a:rPr>
                  <a:t>absorptance</a:t>
                </a:r>
                <a:r>
                  <a:rPr lang="en-US" sz="3600" dirty="0" smtClean="0">
                    <a:latin typeface="Book Antiqua" pitchFamily="18" charset="0"/>
                  </a:rPr>
                  <a:t> of 15% and an average emissivity of 91%. For the screen to be effective, a large divergent field must be created at the surface where dust accumulates. </a:t>
                </a:r>
              </a:p>
              <a:p>
                <a:pPr algn="just"/>
                <a:endParaRPr lang="en-US" sz="3600" dirty="0">
                  <a:latin typeface="Book Antiqua" pitchFamily="18" charset="0"/>
                </a:endParaRPr>
              </a:p>
              <a:p>
                <a:pPr algn="just"/>
                <a:r>
                  <a:rPr lang="en-US" sz="3600" dirty="0" smtClean="0">
                    <a:latin typeface="Book Antiqua" pitchFamily="18" charset="0"/>
                  </a:rPr>
                  <a:t>To simulate a spacecraft surface coated with AZ-93, the initial design idea was to sandwich the EDS between the thermal paint and a 3”x5”  aluminum coupon. We found that we also needed to place a material with high dielectric breakdown strength underneath the grid to prevent sparking from the electrodes to the aluminum coupon. We used some different forms of polyimide for our dielectric, because it has breakdown strengths greater than 3.3 kV/mil. A schematic of this design is shown below. </a:t>
                </a:r>
                <a:endParaRPr lang="en-US" sz="3600" dirty="0">
                  <a:latin typeface="Book Antiqua" pitchFamily="18" charset="0"/>
                </a:endParaRPr>
              </a:p>
            </p:txBody>
          </p:sp>
          <p:grpSp>
            <p:nvGrpSpPr>
              <p:cNvPr id="1133" name="Group 109"/>
              <p:cNvGrpSpPr>
                <a:grpSpLocks/>
              </p:cNvGrpSpPr>
              <p:nvPr/>
            </p:nvGrpSpPr>
            <p:grpSpPr bwMode="auto">
              <a:xfrm>
                <a:off x="17297400" y="24155400"/>
                <a:ext cx="11125200" cy="2919046"/>
                <a:chOff x="3402" y="5228"/>
                <a:chExt cx="4573" cy="1199"/>
              </a:xfrm>
            </p:grpSpPr>
            <p:sp>
              <p:nvSpPr>
                <p:cNvPr id="1134" name="Text Box 110"/>
                <p:cNvSpPr txBox="1">
                  <a:spLocks noChangeArrowheads="1"/>
                </p:cNvSpPr>
                <p:nvPr/>
              </p:nvSpPr>
              <p:spPr bwMode="auto">
                <a:xfrm>
                  <a:off x="3407" y="5596"/>
                  <a:ext cx="4568" cy="95"/>
                </a:xfrm>
                <a:prstGeom prst="rect">
                  <a:avLst/>
                </a:prstGeom>
                <a:solidFill>
                  <a:srgbClr val="FF66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nvGrpSpPr>
                <p:cNvPr id="1135" name="Group 111"/>
                <p:cNvGrpSpPr>
                  <a:grpSpLocks/>
                </p:cNvGrpSpPr>
                <p:nvPr/>
              </p:nvGrpSpPr>
              <p:grpSpPr bwMode="auto">
                <a:xfrm>
                  <a:off x="3402" y="5228"/>
                  <a:ext cx="4573" cy="1199"/>
                  <a:chOff x="3402" y="5228"/>
                  <a:chExt cx="4573" cy="1199"/>
                </a:xfrm>
              </p:grpSpPr>
              <p:sp>
                <p:nvSpPr>
                  <p:cNvPr id="1136" name="Text Box 112"/>
                  <p:cNvSpPr txBox="1">
                    <a:spLocks noChangeArrowheads="1"/>
                  </p:cNvSpPr>
                  <p:nvPr/>
                </p:nvSpPr>
                <p:spPr bwMode="auto">
                  <a:xfrm>
                    <a:off x="3407" y="5699"/>
                    <a:ext cx="4568" cy="359"/>
                  </a:xfrm>
                  <a:prstGeom prst="rect">
                    <a:avLst/>
                  </a:prstGeom>
                  <a:solidFill>
                    <a:srgbClr val="FF66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3600" b="1" i="0" u="none" strike="noStrike" cap="none" normalizeH="0" baseline="0" dirty="0" smtClean="0">
                        <a:ln>
                          <a:noFill/>
                        </a:ln>
                        <a:solidFill>
                          <a:schemeClr val="tx1"/>
                        </a:solidFill>
                        <a:effectLst/>
                        <a:latin typeface="Book Antiqua" pitchFamily="18" charset="0"/>
                      </a:rPr>
                      <a:t>Polyimide sheet (5 </a:t>
                    </a:r>
                    <a:r>
                      <a:rPr kumimoji="0" lang="en-US" sz="3600" b="1" i="0" u="none" strike="noStrike" cap="none" normalizeH="0" baseline="0" dirty="0" smtClean="0">
                        <a:ln>
                          <a:noFill/>
                        </a:ln>
                        <a:solidFill>
                          <a:schemeClr val="tx1"/>
                        </a:solidFill>
                        <a:effectLst/>
                        <a:latin typeface="Book Antiqua" pitchFamily="18" charset="0"/>
                      </a:rPr>
                      <a:t>mils)</a:t>
                    </a:r>
                    <a:r>
                      <a:rPr kumimoji="0" lang="en-US" sz="1100" b="1" i="0" u="none" strike="noStrike" cap="none" normalizeH="0" baseline="0" dirty="0" smtClean="0">
                        <a:ln>
                          <a:noFill/>
                        </a:ln>
                        <a:solidFill>
                          <a:schemeClr val="tx1"/>
                        </a:solidFill>
                        <a:effectLst/>
                        <a:latin typeface="Arial" pitchFamily="34" charset="0"/>
                      </a:rPr>
                      <a:t>)</a:t>
                    </a:r>
                    <a:endParaRPr kumimoji="0" lang="en-US" sz="1800" b="0" i="0" u="none" strike="noStrike" cap="none" normalizeH="0" baseline="0" dirty="0" smtClean="0">
                      <a:ln>
                        <a:noFill/>
                      </a:ln>
                      <a:solidFill>
                        <a:schemeClr val="tx1"/>
                      </a:solidFill>
                      <a:effectLst/>
                      <a:latin typeface="Arial" pitchFamily="34" charset="0"/>
                    </a:endParaRPr>
                  </a:p>
                </p:txBody>
              </p:sp>
              <p:sp>
                <p:nvSpPr>
                  <p:cNvPr id="1137" name="Text Box 113"/>
                  <p:cNvSpPr txBox="1">
                    <a:spLocks noChangeArrowheads="1"/>
                  </p:cNvSpPr>
                  <p:nvPr/>
                </p:nvSpPr>
                <p:spPr bwMode="auto">
                  <a:xfrm>
                    <a:off x="3402" y="6064"/>
                    <a:ext cx="4572" cy="363"/>
                  </a:xfrm>
                  <a:prstGeom prst="rect">
                    <a:avLst/>
                  </a:pr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3600" b="1" i="0" u="none" strike="noStrike" cap="none" normalizeH="0" baseline="0" dirty="0" smtClean="0">
                        <a:ln>
                          <a:noFill/>
                        </a:ln>
                        <a:solidFill>
                          <a:schemeClr val="tx1"/>
                        </a:solidFill>
                        <a:effectLst/>
                        <a:latin typeface="Book Antiqua" pitchFamily="18" charset="0"/>
                      </a:rPr>
                      <a:t> Metallic Spacecraft</a:t>
                    </a:r>
                    <a:endParaRPr kumimoji="0" lang="en-US" sz="3600" b="0" i="0" u="none" strike="noStrike" cap="none" normalizeH="0" baseline="0" dirty="0" smtClean="0">
                      <a:ln>
                        <a:noFill/>
                      </a:ln>
                      <a:solidFill>
                        <a:schemeClr val="tx1"/>
                      </a:solidFill>
                      <a:effectLst/>
                      <a:latin typeface="Book Antiqua" pitchFamily="18" charset="0"/>
                    </a:endParaRPr>
                  </a:p>
                </p:txBody>
              </p:sp>
              <p:grpSp>
                <p:nvGrpSpPr>
                  <p:cNvPr id="1138" name="Group 114"/>
                  <p:cNvGrpSpPr>
                    <a:grpSpLocks/>
                  </p:cNvGrpSpPr>
                  <p:nvPr/>
                </p:nvGrpSpPr>
                <p:grpSpPr bwMode="auto">
                  <a:xfrm>
                    <a:off x="3621" y="5631"/>
                    <a:ext cx="4080" cy="59"/>
                    <a:chOff x="3621" y="5570"/>
                    <a:chExt cx="4080" cy="120"/>
                  </a:xfrm>
                </p:grpSpPr>
                <p:sp>
                  <p:nvSpPr>
                    <p:cNvPr id="1139" name="Rectangle 115"/>
                    <p:cNvSpPr>
                      <a:spLocks noChangeArrowheads="1"/>
                    </p:cNvSpPr>
                    <p:nvPr/>
                  </p:nvSpPr>
                  <p:spPr bwMode="auto">
                    <a:xfrm>
                      <a:off x="3621" y="5570"/>
                      <a:ext cx="240" cy="120"/>
                    </a:xfrm>
                    <a:prstGeom prst="rect">
                      <a:avLst/>
                    </a:prstGeom>
                    <a:solidFill>
                      <a:srgbClr val="FFCC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40" name="Rectangle 116"/>
                    <p:cNvSpPr>
                      <a:spLocks noChangeArrowheads="1"/>
                    </p:cNvSpPr>
                    <p:nvPr/>
                  </p:nvSpPr>
                  <p:spPr bwMode="auto">
                    <a:xfrm>
                      <a:off x="5061" y="5570"/>
                      <a:ext cx="240" cy="120"/>
                    </a:xfrm>
                    <a:prstGeom prst="rect">
                      <a:avLst/>
                    </a:prstGeom>
                    <a:solidFill>
                      <a:srgbClr val="FFCC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41" name="Rectangle 117"/>
                    <p:cNvSpPr>
                      <a:spLocks noChangeArrowheads="1"/>
                    </p:cNvSpPr>
                    <p:nvPr/>
                  </p:nvSpPr>
                  <p:spPr bwMode="auto">
                    <a:xfrm>
                      <a:off x="4581" y="5570"/>
                      <a:ext cx="240" cy="120"/>
                    </a:xfrm>
                    <a:prstGeom prst="rect">
                      <a:avLst/>
                    </a:prstGeom>
                    <a:solidFill>
                      <a:srgbClr val="FFCC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42" name="Rectangle 118"/>
                    <p:cNvSpPr>
                      <a:spLocks noChangeArrowheads="1"/>
                    </p:cNvSpPr>
                    <p:nvPr/>
                  </p:nvSpPr>
                  <p:spPr bwMode="auto">
                    <a:xfrm>
                      <a:off x="5541" y="5570"/>
                      <a:ext cx="240" cy="120"/>
                    </a:xfrm>
                    <a:prstGeom prst="rect">
                      <a:avLst/>
                    </a:prstGeom>
                    <a:solidFill>
                      <a:srgbClr val="FFCC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43" name="Rectangle 119"/>
                    <p:cNvSpPr>
                      <a:spLocks noChangeArrowheads="1"/>
                    </p:cNvSpPr>
                    <p:nvPr/>
                  </p:nvSpPr>
                  <p:spPr bwMode="auto">
                    <a:xfrm>
                      <a:off x="4101" y="5570"/>
                      <a:ext cx="240" cy="120"/>
                    </a:xfrm>
                    <a:prstGeom prst="rect">
                      <a:avLst/>
                    </a:prstGeom>
                    <a:solidFill>
                      <a:srgbClr val="FFCC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44" name="Rectangle 120"/>
                    <p:cNvSpPr>
                      <a:spLocks noChangeArrowheads="1"/>
                    </p:cNvSpPr>
                    <p:nvPr/>
                  </p:nvSpPr>
                  <p:spPr bwMode="auto">
                    <a:xfrm>
                      <a:off x="6981" y="5570"/>
                      <a:ext cx="240" cy="120"/>
                    </a:xfrm>
                    <a:prstGeom prst="rect">
                      <a:avLst/>
                    </a:prstGeom>
                    <a:solidFill>
                      <a:srgbClr val="FFCC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45" name="Rectangle 121"/>
                    <p:cNvSpPr>
                      <a:spLocks noChangeArrowheads="1"/>
                    </p:cNvSpPr>
                    <p:nvPr/>
                  </p:nvSpPr>
                  <p:spPr bwMode="auto">
                    <a:xfrm>
                      <a:off x="6501" y="5570"/>
                      <a:ext cx="240" cy="120"/>
                    </a:xfrm>
                    <a:prstGeom prst="rect">
                      <a:avLst/>
                    </a:prstGeom>
                    <a:solidFill>
                      <a:srgbClr val="FFCC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46" name="Rectangle 122"/>
                    <p:cNvSpPr>
                      <a:spLocks noChangeArrowheads="1"/>
                    </p:cNvSpPr>
                    <p:nvPr/>
                  </p:nvSpPr>
                  <p:spPr bwMode="auto">
                    <a:xfrm>
                      <a:off x="6021" y="5570"/>
                      <a:ext cx="240" cy="120"/>
                    </a:xfrm>
                    <a:prstGeom prst="rect">
                      <a:avLst/>
                    </a:prstGeom>
                    <a:solidFill>
                      <a:srgbClr val="FFCC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47" name="Rectangle 123"/>
                    <p:cNvSpPr>
                      <a:spLocks noChangeArrowheads="1"/>
                    </p:cNvSpPr>
                    <p:nvPr/>
                  </p:nvSpPr>
                  <p:spPr bwMode="auto">
                    <a:xfrm>
                      <a:off x="7461" y="5570"/>
                      <a:ext cx="240" cy="120"/>
                    </a:xfrm>
                    <a:prstGeom prst="rect">
                      <a:avLst/>
                    </a:prstGeom>
                    <a:solidFill>
                      <a:srgbClr val="FFCC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1148" name="Text Box 124"/>
                  <p:cNvSpPr txBox="1">
                    <a:spLocks noChangeArrowheads="1"/>
                  </p:cNvSpPr>
                  <p:nvPr/>
                </p:nvSpPr>
                <p:spPr bwMode="auto">
                  <a:xfrm>
                    <a:off x="3407" y="5228"/>
                    <a:ext cx="4568" cy="35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3600" b="1" i="0" u="none" strike="noStrike" cap="none" normalizeH="0" baseline="0" dirty="0" smtClean="0">
                        <a:ln>
                          <a:noFill/>
                        </a:ln>
                        <a:solidFill>
                          <a:schemeClr val="tx1"/>
                        </a:solidFill>
                        <a:effectLst/>
                        <a:latin typeface="Book Antiqua" pitchFamily="18" charset="0"/>
                      </a:rPr>
                      <a:t>AZ-93 Thermal Paint (5 </a:t>
                    </a:r>
                    <a:r>
                      <a:rPr kumimoji="0" lang="en-US" sz="3600" b="1" i="0" u="none" strike="noStrike" cap="none" normalizeH="0" baseline="0" dirty="0" smtClean="0">
                        <a:ln>
                          <a:noFill/>
                        </a:ln>
                        <a:solidFill>
                          <a:schemeClr val="tx1"/>
                        </a:solidFill>
                        <a:effectLst/>
                        <a:latin typeface="Book Antiqua" pitchFamily="18" charset="0"/>
                      </a:rPr>
                      <a:t>mils)</a:t>
                    </a:r>
                    <a:r>
                      <a:rPr kumimoji="0" lang="en-US" sz="1100" b="1" i="0" u="none" strike="noStrike" cap="none" normalizeH="0" baseline="0" dirty="0" smtClean="0">
                        <a:ln>
                          <a:noFill/>
                        </a:ln>
                        <a:solidFill>
                          <a:schemeClr val="tx1"/>
                        </a:solidFill>
                        <a:effectLst/>
                        <a:latin typeface="Arial" pitchFamily="34" charset="0"/>
                      </a:rPr>
                      <a:t>)</a:t>
                    </a:r>
                    <a:endParaRPr kumimoji="0" lang="en-US" sz="1800" b="0" i="0" u="none" strike="noStrike" cap="none" normalizeH="0" baseline="0" dirty="0" smtClean="0">
                      <a:ln>
                        <a:noFill/>
                      </a:ln>
                      <a:solidFill>
                        <a:schemeClr val="tx1"/>
                      </a:solidFill>
                      <a:effectLst/>
                      <a:latin typeface="Arial" pitchFamily="34" charset="0"/>
                    </a:endParaRPr>
                  </a:p>
                </p:txBody>
              </p:sp>
            </p:grpSp>
          </p:grpSp>
          <p:sp>
            <p:nvSpPr>
              <p:cNvPr id="141" name="TextBox 140"/>
              <p:cNvSpPr txBox="1"/>
              <p:nvPr/>
            </p:nvSpPr>
            <p:spPr>
              <a:xfrm>
                <a:off x="16078200" y="28227278"/>
                <a:ext cx="13716000" cy="2862322"/>
              </a:xfrm>
              <a:prstGeom prst="rect">
                <a:avLst/>
              </a:prstGeom>
              <a:noFill/>
            </p:spPr>
            <p:txBody>
              <a:bodyPr wrap="square" rtlCol="0">
                <a:spAutoFit/>
              </a:bodyPr>
              <a:lstStyle/>
              <a:p>
                <a:pPr algn="just"/>
                <a:r>
                  <a:rPr lang="en-US" sz="3600" dirty="0" smtClean="0">
                    <a:latin typeface="Book Antiqua" pitchFamily="18" charset="0"/>
                  </a:rPr>
                  <a:t>The picture above shows a layer of polyimide covering the electrodes. We did this to prevent any external potentials from causing sparking on the surface, which protects the EDS from electrical breakdown and ensures the safety of personnel while the shield is in operation. </a:t>
                </a:r>
                <a:endParaRPr lang="en-US" sz="3600" dirty="0">
                  <a:latin typeface="Book Antiqua" pitchFamily="18" charset="0"/>
                </a:endParaRPr>
              </a:p>
            </p:txBody>
          </p:sp>
        </p:grpSp>
        <p:grpSp>
          <p:nvGrpSpPr>
            <p:cNvPr id="182" name="Group 181"/>
            <p:cNvGrpSpPr/>
            <p:nvPr/>
          </p:nvGrpSpPr>
          <p:grpSpPr>
            <a:xfrm>
              <a:off x="30708600" y="6324600"/>
              <a:ext cx="13944600" cy="24822329"/>
              <a:chOff x="30708600" y="6324600"/>
              <a:chExt cx="13944600" cy="24822329"/>
            </a:xfrm>
          </p:grpSpPr>
          <p:sp>
            <p:nvSpPr>
              <p:cNvPr id="144" name="TextBox 143"/>
              <p:cNvSpPr txBox="1"/>
              <p:nvPr/>
            </p:nvSpPr>
            <p:spPr>
              <a:xfrm>
                <a:off x="30784800" y="6324600"/>
                <a:ext cx="13716000" cy="3970318"/>
              </a:xfrm>
              <a:prstGeom prst="rect">
                <a:avLst/>
              </a:prstGeom>
              <a:noFill/>
            </p:spPr>
            <p:txBody>
              <a:bodyPr wrap="square" rtlCol="0">
                <a:spAutoFit/>
              </a:bodyPr>
              <a:lstStyle/>
              <a:p>
                <a:pPr marL="742950" indent="-742950" algn="just">
                  <a:buFont typeface="+mj-lt"/>
                  <a:buAutoNum type="arabicPeriod"/>
                </a:pPr>
                <a:r>
                  <a:rPr lang="en-US" sz="3600" dirty="0" smtClean="0">
                    <a:latin typeface="Book Antiqua" pitchFamily="18" charset="0"/>
                  </a:rPr>
                  <a:t>The optimal trace size for the electrodes was a 300 µm width. </a:t>
                </a:r>
              </a:p>
              <a:p>
                <a:pPr marL="742950" indent="-742950" algn="just">
                  <a:buFont typeface="+mj-lt"/>
                  <a:buAutoNum type="arabicPeriod"/>
                </a:pPr>
                <a:r>
                  <a:rPr lang="en-US" sz="3600" dirty="0" smtClean="0">
                    <a:latin typeface="Book Antiqua" pitchFamily="18" charset="0"/>
                  </a:rPr>
                  <a:t>For the electrode grid pattern, we found that 2 mm x 2 mm and 4 mm x 4mm spacing were equally effective. </a:t>
                </a:r>
              </a:p>
              <a:p>
                <a:pPr marL="742950" indent="-742950" algn="just">
                  <a:buFont typeface="+mj-lt"/>
                  <a:buAutoNum type="arabicPeriod"/>
                </a:pPr>
                <a:r>
                  <a:rPr lang="en-US" sz="3600" dirty="0" smtClean="0">
                    <a:latin typeface="Book Antiqua" pitchFamily="18" charset="0"/>
                  </a:rPr>
                  <a:t>Voltages ranged from 2kV to 3.5kV, although the thickness of the polyimide layer in the initial painted dust shields prevented testing at voltages much higher than 3kV. </a:t>
                </a:r>
              </a:p>
              <a:p>
                <a:pPr marL="742950" indent="-742950" algn="just">
                  <a:buFont typeface="+mj-lt"/>
                  <a:buAutoNum type="arabicPeriod"/>
                </a:pPr>
                <a:r>
                  <a:rPr lang="en-US" sz="3600" dirty="0" smtClean="0">
                    <a:latin typeface="Book Antiqua" pitchFamily="18" charset="0"/>
                  </a:rPr>
                  <a:t>The optimal AC frequency ranged from 5 Hz to 15 Hz.   </a:t>
                </a:r>
              </a:p>
            </p:txBody>
          </p:sp>
          <p:grpSp>
            <p:nvGrpSpPr>
              <p:cNvPr id="157" name="Group 156"/>
              <p:cNvGrpSpPr/>
              <p:nvPr/>
            </p:nvGrpSpPr>
            <p:grpSpPr>
              <a:xfrm>
                <a:off x="30937200" y="24315003"/>
                <a:ext cx="13716000" cy="5334715"/>
                <a:chOff x="30937200" y="24391203"/>
                <a:chExt cx="13716000" cy="5334715"/>
              </a:xfrm>
            </p:grpSpPr>
            <p:sp>
              <p:nvSpPr>
                <p:cNvPr id="146" name="TextBox 145"/>
                <p:cNvSpPr txBox="1"/>
                <p:nvPr/>
              </p:nvSpPr>
              <p:spPr>
                <a:xfrm>
                  <a:off x="30937200" y="24391203"/>
                  <a:ext cx="13716000" cy="830997"/>
                </a:xfrm>
                <a:prstGeom prst="rect">
                  <a:avLst/>
                </a:prstGeom>
                <a:noFill/>
              </p:spPr>
              <p:txBody>
                <a:bodyPr wrap="square" rtlCol="0">
                  <a:spAutoFit/>
                </a:bodyPr>
                <a:lstStyle/>
                <a:p>
                  <a:pPr algn="ctr"/>
                  <a:r>
                    <a:rPr lang="en-US" sz="4800" dirty="0" smtClean="0">
                      <a:solidFill>
                        <a:schemeClr val="bg1"/>
                      </a:solidFill>
                      <a:latin typeface="Arial Black" pitchFamily="34" charset="0"/>
                    </a:rPr>
                    <a:t>Conclusions</a:t>
                  </a:r>
                  <a:endParaRPr lang="en-US" sz="4800" dirty="0">
                    <a:solidFill>
                      <a:schemeClr val="bg1"/>
                    </a:solidFill>
                    <a:latin typeface="Arial Black" pitchFamily="34" charset="0"/>
                  </a:endParaRPr>
                </a:p>
              </p:txBody>
            </p:sp>
            <p:sp>
              <p:nvSpPr>
                <p:cNvPr id="147" name="TextBox 146"/>
                <p:cNvSpPr txBox="1"/>
                <p:nvPr/>
              </p:nvSpPr>
              <p:spPr>
                <a:xfrm>
                  <a:off x="30937200" y="25755600"/>
                  <a:ext cx="13411200" cy="3970318"/>
                </a:xfrm>
                <a:prstGeom prst="rect">
                  <a:avLst/>
                </a:prstGeom>
                <a:noFill/>
              </p:spPr>
              <p:txBody>
                <a:bodyPr wrap="square" rtlCol="0">
                  <a:spAutoFit/>
                </a:bodyPr>
                <a:lstStyle/>
                <a:p>
                  <a:pPr algn="just"/>
                  <a:r>
                    <a:rPr lang="en-US" sz="3600" dirty="0" smtClean="0">
                      <a:latin typeface="Book Antiqua" pitchFamily="18" charset="0"/>
                    </a:rPr>
                    <a:t>The experiments conducted at the ESPL showed that the EDS concept can be used in conjunction with the thermal radiators used in space exploration. The test coupons need to be fabricated and tested with the optimized parameters, and possibly with thicker polyimide layers to allow for higher voltage. Test are planned to study how the thickness of the polyimide layers affects the thermal properties of the thermal radiators. </a:t>
                  </a:r>
                  <a:endParaRPr lang="en-US" sz="3600" dirty="0">
                    <a:latin typeface="Book Antiqua" pitchFamily="18" charset="0"/>
                  </a:endParaRPr>
                </a:p>
              </p:txBody>
            </p:sp>
          </p:grpSp>
          <p:sp>
            <p:nvSpPr>
              <p:cNvPr id="140" name="TextBox 139"/>
              <p:cNvSpPr txBox="1"/>
              <p:nvPr/>
            </p:nvSpPr>
            <p:spPr>
              <a:xfrm>
                <a:off x="30708600" y="10827603"/>
                <a:ext cx="13716000" cy="830997"/>
              </a:xfrm>
              <a:prstGeom prst="rect">
                <a:avLst/>
              </a:prstGeom>
              <a:noFill/>
            </p:spPr>
            <p:txBody>
              <a:bodyPr wrap="square" rtlCol="0">
                <a:spAutoFit/>
              </a:bodyPr>
              <a:lstStyle/>
              <a:p>
                <a:pPr algn="ctr"/>
                <a:r>
                  <a:rPr lang="en-US" sz="4800" dirty="0" smtClean="0">
                    <a:solidFill>
                      <a:schemeClr val="bg1"/>
                    </a:solidFill>
                    <a:latin typeface="Arial Black" pitchFamily="34" charset="0"/>
                  </a:rPr>
                  <a:t>Discussion</a:t>
                </a:r>
                <a:endParaRPr lang="en-US" sz="4800" dirty="0">
                  <a:solidFill>
                    <a:schemeClr val="bg1"/>
                  </a:solidFill>
                  <a:latin typeface="Arial Black" pitchFamily="34" charset="0"/>
                </a:endParaRPr>
              </a:p>
            </p:txBody>
          </p:sp>
          <p:sp>
            <p:nvSpPr>
              <p:cNvPr id="148" name="TextBox 147"/>
              <p:cNvSpPr txBox="1"/>
              <p:nvPr/>
            </p:nvSpPr>
            <p:spPr>
              <a:xfrm>
                <a:off x="30708600" y="12062521"/>
                <a:ext cx="13716000" cy="12834283"/>
              </a:xfrm>
              <a:prstGeom prst="rect">
                <a:avLst/>
              </a:prstGeom>
              <a:noFill/>
            </p:spPr>
            <p:txBody>
              <a:bodyPr wrap="square" rtlCol="0">
                <a:spAutoFit/>
              </a:bodyPr>
              <a:lstStyle/>
              <a:p>
                <a:pPr marL="742950" indent="-742950" algn="just">
                  <a:buFont typeface="+mj-lt"/>
                  <a:buAutoNum type="arabicPeriod"/>
                </a:pPr>
                <a:r>
                  <a:rPr lang="en-US" sz="3600" dirty="0" smtClean="0">
                    <a:latin typeface="Book Antiqua" pitchFamily="18" charset="0"/>
                  </a:rPr>
                  <a:t>The electrodes must be wide enough to have ample current density, but if they are too wide the electric field will not be divergent over the top of the electrode and dust will stick to the traces. </a:t>
                </a:r>
              </a:p>
              <a:p>
                <a:pPr marL="742950" indent="-742950" algn="just">
                  <a:buFont typeface="+mj-lt"/>
                  <a:buAutoNum type="arabicPeriod"/>
                </a:pPr>
                <a:r>
                  <a:rPr lang="en-US" sz="3600" dirty="0" smtClean="0">
                    <a:latin typeface="Book Antiqua" pitchFamily="18" charset="0"/>
                  </a:rPr>
                  <a:t>The geometry of the grid is directly related to strength and gradient of the electric field created when voltage is applied to the shields. If the electrodes are too close together, the electric field is not divergent, and if they are too far apart, the electric field is too weak.</a:t>
                </a:r>
              </a:p>
              <a:p>
                <a:pPr marL="742950" indent="-742950" algn="just">
                  <a:buFont typeface="+mj-lt"/>
                  <a:buAutoNum type="arabicPeriod"/>
                </a:pPr>
                <a:r>
                  <a:rPr lang="en-US" sz="3600" dirty="0" smtClean="0">
                    <a:latin typeface="Book Antiqua" pitchFamily="18" charset="0"/>
                  </a:rPr>
                  <a:t>It is apparent that the effectiveness of the screen increases with increasing voltage. However, the thickness of the dielectric layer between the grid and the metallic substrate must increase as voltage increases to prevent sparking. The thickness of the dielectric may affect the shield’s thermal performance, so the optimal relationship between operating voltage and dielectric layer thickness must be optimized. </a:t>
                </a:r>
              </a:p>
              <a:p>
                <a:pPr marL="742950" indent="-742950" algn="just">
                  <a:buFont typeface="+mj-lt"/>
                  <a:buAutoNum type="arabicPeriod"/>
                </a:pPr>
                <a:r>
                  <a:rPr lang="en-US" sz="3600" dirty="0" smtClean="0">
                    <a:latin typeface="Book Antiqua" pitchFamily="18" charset="0"/>
                  </a:rPr>
                  <a:t>The current frequency </a:t>
                </a:r>
                <a:r>
                  <a:rPr lang="en-US" sz="3600" dirty="0" smtClean="0">
                    <a:latin typeface="Book Antiqua" pitchFamily="18" charset="0"/>
                  </a:rPr>
                  <a:t>affects both the </a:t>
                </a:r>
                <a:r>
                  <a:rPr lang="en-US" sz="3600" dirty="0" err="1" smtClean="0">
                    <a:latin typeface="Book Antiqua" pitchFamily="18" charset="0"/>
                  </a:rPr>
                  <a:t>qE</a:t>
                </a:r>
                <a:r>
                  <a:rPr lang="en-US" sz="3600" dirty="0" smtClean="0">
                    <a:latin typeface="Book Antiqua" pitchFamily="18" charset="0"/>
                  </a:rPr>
                  <a:t> and </a:t>
                </a:r>
                <a:r>
                  <a:rPr lang="en-US" sz="3600" dirty="0" err="1" smtClean="0">
                    <a:latin typeface="Book Antiqua" pitchFamily="18" charset="0"/>
                  </a:rPr>
                  <a:t>dielectrophoretic</a:t>
                </a:r>
                <a:r>
                  <a:rPr lang="en-US" sz="3600" dirty="0" smtClean="0">
                    <a:latin typeface="Book Antiqua" pitchFamily="18" charset="0"/>
                  </a:rPr>
                  <a:t> forces on the particles. It was found that if the frequency </a:t>
                </a:r>
                <a:r>
                  <a:rPr lang="en-US" sz="3600" dirty="0" smtClean="0">
                    <a:latin typeface="Book Antiqua" pitchFamily="18" charset="0"/>
                  </a:rPr>
                  <a:t>is </a:t>
                </a:r>
                <a:r>
                  <a:rPr lang="en-US" sz="3600" dirty="0" smtClean="0">
                    <a:latin typeface="Book Antiqua" pitchFamily="18" charset="0"/>
                  </a:rPr>
                  <a:t>too high, the particles did not have enough time to respond to the </a:t>
                </a:r>
                <a:r>
                  <a:rPr lang="en-US" sz="3600" dirty="0" err="1" smtClean="0">
                    <a:latin typeface="Book Antiqua" pitchFamily="18" charset="0"/>
                  </a:rPr>
                  <a:t>qE</a:t>
                </a:r>
                <a:r>
                  <a:rPr lang="en-US" sz="3600" dirty="0" smtClean="0">
                    <a:latin typeface="Book Antiqua" pitchFamily="18" charset="0"/>
                  </a:rPr>
                  <a:t> force from the electric field and the particles were actually drawn toward the electrodes by the </a:t>
                </a:r>
                <a:r>
                  <a:rPr lang="en-US" sz="3600" dirty="0" err="1" smtClean="0">
                    <a:latin typeface="Book Antiqua" pitchFamily="18" charset="0"/>
                  </a:rPr>
                  <a:t>dielectrophoretic</a:t>
                </a:r>
                <a:r>
                  <a:rPr lang="en-US" sz="3600" dirty="0" smtClean="0">
                    <a:latin typeface="Book Antiqua" pitchFamily="18" charset="0"/>
                  </a:rPr>
                  <a:t> force.</a:t>
                </a:r>
              </a:p>
              <a:p>
                <a:pPr marL="742950" indent="-742950">
                  <a:buFont typeface="+mj-lt"/>
                  <a:buAutoNum type="arabicPeriod"/>
                </a:pPr>
                <a:endParaRPr lang="en-US" sz="3600" dirty="0" smtClean="0">
                  <a:latin typeface="Book Antiqua" pitchFamily="18" charset="0"/>
                </a:endParaRPr>
              </a:p>
              <a:p>
                <a:pPr marL="742950" indent="-742950">
                  <a:buFont typeface="+mj-lt"/>
                  <a:buAutoNum type="arabicPeriod"/>
                </a:pPr>
                <a:endParaRPr lang="en-US" sz="3600" dirty="0">
                  <a:latin typeface="Book Antiqua" pitchFamily="18" charset="0"/>
                </a:endParaRPr>
              </a:p>
            </p:txBody>
          </p:sp>
          <p:sp>
            <p:nvSpPr>
              <p:cNvPr id="151" name="TextBox 150"/>
              <p:cNvSpPr txBox="1"/>
              <p:nvPr/>
            </p:nvSpPr>
            <p:spPr>
              <a:xfrm>
                <a:off x="30708600" y="29946600"/>
                <a:ext cx="13716000" cy="1200329"/>
              </a:xfrm>
              <a:prstGeom prst="rect">
                <a:avLst/>
              </a:prstGeom>
              <a:noFill/>
            </p:spPr>
            <p:txBody>
              <a:bodyPr wrap="square" rtlCol="0">
                <a:spAutoFit/>
              </a:bodyPr>
              <a:lstStyle/>
              <a:p>
                <a:pPr algn="just"/>
                <a:r>
                  <a:rPr lang="en-US" sz="3600" i="1" dirty="0" smtClean="0">
                    <a:latin typeface="Book Antiqua" pitchFamily="18" charset="0"/>
                  </a:rPr>
                  <a:t>Special thanks to Dr. Sid Clements for his help and guidance and to NC </a:t>
                </a:r>
                <a:r>
                  <a:rPr lang="en-US" sz="3600" i="1" dirty="0" smtClean="0">
                    <a:latin typeface="Book Antiqua" pitchFamily="18" charset="0"/>
                  </a:rPr>
                  <a:t>Space Grant  </a:t>
                </a:r>
                <a:r>
                  <a:rPr lang="en-US" sz="3600" i="1" dirty="0" smtClean="0">
                    <a:latin typeface="Book Antiqua" pitchFamily="18" charset="0"/>
                  </a:rPr>
                  <a:t>for funding this research experience.</a:t>
                </a:r>
                <a:endParaRPr lang="en-US" sz="3600" i="1" dirty="0">
                  <a:latin typeface="Book Antiqua" pitchFamily="18" charset="0"/>
                </a:endParaRPr>
              </a:p>
            </p:txBody>
          </p:sp>
        </p:grpSp>
      </p:grpSp>
      <p:cxnSp>
        <p:nvCxnSpPr>
          <p:cNvPr id="153" name="Straight Connector 152"/>
          <p:cNvCxnSpPr/>
          <p:nvPr/>
        </p:nvCxnSpPr>
        <p:spPr>
          <a:xfrm rot="5400000">
            <a:off x="1865709" y="18249503"/>
            <a:ext cx="2750899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rot="10800000">
            <a:off x="838200" y="32004000"/>
            <a:ext cx="43967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rot="5400000" flipH="1" flipV="1">
            <a:off x="-12916694" y="18249900"/>
            <a:ext cx="275089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31050706" y="18249900"/>
            <a:ext cx="275089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6496508" y="18249108"/>
            <a:ext cx="27508199" cy="15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a:off x="838200" y="4494212"/>
            <a:ext cx="439674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820</TotalTime>
  <Words>1059</Words>
  <Application>Microsoft Office PowerPoint</Application>
  <PresentationFormat>Custom</PresentationFormat>
  <Paragraphs>39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Optimization of an Electrodynamic Dust Shield for Thermal Radiators Nathanael D. Cox, Dr. J. Sid Clements1, Dr. Carlos Calle2, Dr. Charles Buhler2   1. Appalachian State University  2. Electrostatics and Surface Physics Laboratory, Kennedy Space Center</vt:lpstr>
    </vt:vector>
  </TitlesOfParts>
  <Company>Appalachian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 Build</dc:creator>
  <cp:lastModifiedBy> </cp:lastModifiedBy>
  <cp:revision>81</cp:revision>
  <dcterms:created xsi:type="dcterms:W3CDTF">2009-11-08T22:02:24Z</dcterms:created>
  <dcterms:modified xsi:type="dcterms:W3CDTF">2009-11-18T21:35:58Z</dcterms:modified>
</cp:coreProperties>
</file>