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500" y="-10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6" tIns="48328" rIns="96656" bIns="48328" rtlCol="0"/>
          <a:lstStyle>
            <a:lvl1pPr algn="r">
              <a:defRPr sz="1200"/>
            </a:lvl1pPr>
          </a:lstStyle>
          <a:p>
            <a:fld id="{714D7985-B428-4F84-9DC4-A8E009D4EBC0}" type="datetimeFigureOut">
              <a:rPr lang="en-US" smtClean="0"/>
              <a:pPr/>
              <a:t>3/23/2010</a:t>
            </a:fld>
            <a:endParaRPr lang="en-US"/>
          </a:p>
        </p:txBody>
      </p:sp>
      <p:sp>
        <p:nvSpPr>
          <p:cNvPr id="4" name="Slide Image Placeholder 3"/>
          <p:cNvSpPr>
            <a:spLocks noGrp="1" noRot="1" noChangeAspect="1"/>
          </p:cNvSpPr>
          <p:nvPr>
            <p:ph type="sldImg" idx="2"/>
          </p:nvPr>
        </p:nvSpPr>
        <p:spPr>
          <a:xfrm>
            <a:off x="2306638" y="720725"/>
            <a:ext cx="2701925" cy="3600450"/>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6" tIns="48328" rIns="96656" bIns="4832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6" tIns="48328" rIns="96656" bIns="48328" rtlCol="0" anchor="b"/>
          <a:lstStyle>
            <a:lvl1pPr algn="r">
              <a:defRPr sz="1200"/>
            </a:lvl1pPr>
          </a:lstStyle>
          <a:p>
            <a:fld id="{58C7245D-469F-48CA-BCFD-41497AFB06F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06638" y="720725"/>
            <a:ext cx="2701925" cy="36004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C7245D-469F-48CA-BCFD-41497AFB06F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BE7404-8EC8-447D-95DC-03381E50FCBC}" type="datetimeFigureOut">
              <a:rPr lang="en-US" smtClean="0"/>
              <a:pPr/>
              <a:t>3/23/2010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02EFA-56AB-4888-8C0C-D7624DE7EB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BE7404-8EC8-447D-95DC-03381E50FCBC}" type="datetimeFigureOut">
              <a:rPr lang="en-US" smtClean="0"/>
              <a:pPr/>
              <a:t>3/23/2010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02EFA-56AB-4888-8C0C-D7624DE7EB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BE7404-8EC8-447D-95DC-03381E50FCBC}" type="datetimeFigureOut">
              <a:rPr lang="en-US" smtClean="0"/>
              <a:pPr/>
              <a:t>3/23/2010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02EFA-56AB-4888-8C0C-D7624DE7EB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BE7404-8EC8-447D-95DC-03381E50FCBC}" type="datetimeFigureOut">
              <a:rPr lang="en-US" smtClean="0"/>
              <a:pPr/>
              <a:t>3/23/2010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02EFA-56AB-4888-8C0C-D7624DE7EB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BE7404-8EC8-447D-95DC-03381E50FCBC}" type="datetimeFigureOut">
              <a:rPr lang="en-US" smtClean="0"/>
              <a:pPr/>
              <a:t>3/23/2010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02EFA-56AB-4888-8C0C-D7624DE7EB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BE7404-8EC8-447D-95DC-03381E50FCBC}" type="datetimeFigureOut">
              <a:rPr lang="en-US" smtClean="0"/>
              <a:pPr/>
              <a:t>3/23/2010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02EFA-56AB-4888-8C0C-D7624DE7EB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BE7404-8EC8-447D-95DC-03381E50FCBC}" type="datetimeFigureOut">
              <a:rPr lang="en-US" smtClean="0"/>
              <a:pPr/>
              <a:t>3/23/2010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E02EFA-56AB-4888-8C0C-D7624DE7EB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BE7404-8EC8-447D-95DC-03381E50FCBC}" type="datetimeFigureOut">
              <a:rPr lang="en-US" smtClean="0"/>
              <a:pPr/>
              <a:t>3/23/2010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E02EFA-56AB-4888-8C0C-D7624DE7EB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BE7404-8EC8-447D-95DC-03381E50FCBC}" type="datetimeFigureOut">
              <a:rPr lang="en-US" smtClean="0"/>
              <a:pPr/>
              <a:t>3/23/2010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E02EFA-56AB-4888-8C0C-D7624DE7EB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BE7404-8EC8-447D-95DC-03381E50FCBC}" type="datetimeFigureOut">
              <a:rPr lang="en-US" smtClean="0"/>
              <a:pPr/>
              <a:t>3/23/2010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02EFA-56AB-4888-8C0C-D7624DE7EB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BE7404-8EC8-447D-95DC-03381E50FCBC}" type="datetimeFigureOut">
              <a:rPr lang="en-US" smtClean="0"/>
              <a:pPr/>
              <a:t>3/23/2010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02EFA-56AB-4888-8C0C-D7624DE7EB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FBE7404-8EC8-447D-95DC-03381E50FCBC}" type="datetimeFigureOut">
              <a:rPr lang="en-US" smtClean="0"/>
              <a:pPr/>
              <a:t>3/23/2010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2E02EFA-56AB-4888-8C0C-D7624DE7EB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6858000" cy="3231654"/>
          </a:xfrm>
          <a:prstGeom prst="rect">
            <a:avLst/>
          </a:prstGeom>
          <a:noFill/>
          <a:ln w="63500">
            <a:solidFill>
              <a:schemeClr val="accent1"/>
            </a:solidFill>
          </a:ln>
        </p:spPr>
        <p:txBody>
          <a:bodyPr wrap="square" rtlCol="0">
            <a:spAutoFit/>
          </a:bodyPr>
          <a:lstStyle/>
          <a:p>
            <a:r>
              <a:rPr lang="en-US" sz="3200" b="1" dirty="0" smtClean="0">
                <a:solidFill>
                  <a:srgbClr val="00B050"/>
                </a:solidFill>
              </a:rPr>
              <a:t> Distinguished S-STEM Seminar</a:t>
            </a:r>
          </a:p>
          <a:p>
            <a:r>
              <a:rPr lang="en-US" sz="2400" dirty="0" smtClean="0">
                <a:solidFill>
                  <a:srgbClr val="00B050"/>
                </a:solidFill>
              </a:rPr>
              <a:t> </a:t>
            </a:r>
            <a:r>
              <a:rPr lang="en-US" sz="2400" dirty="0" smtClean="0">
                <a:solidFill>
                  <a:schemeClr val="accent2">
                    <a:lumMod val="75000"/>
                  </a:schemeClr>
                </a:solidFill>
              </a:rPr>
              <a:t>Friday April 9, </a:t>
            </a:r>
            <a:r>
              <a:rPr lang="en-US" sz="2400" smtClean="0">
                <a:solidFill>
                  <a:schemeClr val="accent2">
                    <a:lumMod val="75000"/>
                  </a:schemeClr>
                </a:solidFill>
              </a:rPr>
              <a:t>Room </a:t>
            </a:r>
            <a:r>
              <a:rPr lang="en-US" sz="2400" smtClean="0">
                <a:solidFill>
                  <a:schemeClr val="accent2">
                    <a:lumMod val="75000"/>
                  </a:schemeClr>
                </a:solidFill>
              </a:rPr>
              <a:t>112 </a:t>
            </a:r>
            <a:r>
              <a:rPr lang="en-US" sz="2400" dirty="0" smtClean="0">
                <a:solidFill>
                  <a:schemeClr val="accent2">
                    <a:lumMod val="75000"/>
                  </a:schemeClr>
                </a:solidFill>
              </a:rPr>
              <a:t>CAP, 3:15 pm</a:t>
            </a:r>
          </a:p>
          <a:p>
            <a:endParaRPr lang="en-US" sz="2000" dirty="0" smtClean="0">
              <a:solidFill>
                <a:srgbClr val="00B050"/>
              </a:solidFill>
            </a:endParaRPr>
          </a:p>
          <a:p>
            <a:r>
              <a:rPr lang="en-US" sz="3600" b="1" dirty="0" smtClean="0">
                <a:solidFill>
                  <a:srgbClr val="0070C0"/>
                </a:solidFill>
              </a:rPr>
              <a:t>  Scalable </a:t>
            </a:r>
            <a:r>
              <a:rPr lang="en-US" sz="3600" b="1" dirty="0">
                <a:solidFill>
                  <a:srgbClr val="0070C0"/>
                </a:solidFill>
              </a:rPr>
              <a:t>High Performance </a:t>
            </a:r>
            <a:r>
              <a:rPr lang="en-US" sz="3600" b="1" dirty="0" smtClean="0">
                <a:solidFill>
                  <a:srgbClr val="0070C0"/>
                </a:solidFill>
              </a:rPr>
              <a:t>   </a:t>
            </a:r>
          </a:p>
          <a:p>
            <a:r>
              <a:rPr lang="en-US" sz="3600" b="1" dirty="0">
                <a:solidFill>
                  <a:srgbClr val="0070C0"/>
                </a:solidFill>
              </a:rPr>
              <a:t> </a:t>
            </a:r>
            <a:r>
              <a:rPr lang="en-US" sz="3600" b="1" dirty="0" smtClean="0">
                <a:solidFill>
                  <a:srgbClr val="0070C0"/>
                </a:solidFill>
              </a:rPr>
              <a:t>Computing </a:t>
            </a:r>
            <a:r>
              <a:rPr lang="en-US" sz="3600" b="1" dirty="0">
                <a:solidFill>
                  <a:srgbClr val="0070C0"/>
                </a:solidFill>
              </a:rPr>
              <a:t>and Imaging </a:t>
            </a:r>
            <a:r>
              <a:rPr lang="en-US" sz="3600" b="1" dirty="0" smtClean="0">
                <a:solidFill>
                  <a:srgbClr val="0070C0"/>
                </a:solidFill>
              </a:rPr>
              <a:t>Science</a:t>
            </a:r>
          </a:p>
          <a:p>
            <a:endParaRPr lang="en-US" sz="3600" b="1" dirty="0">
              <a:solidFill>
                <a:srgbClr val="0070C0"/>
              </a:solidFill>
            </a:endParaRPr>
          </a:p>
          <a:p>
            <a:endParaRPr lang="en-US" sz="2000" dirty="0">
              <a:solidFill>
                <a:srgbClr val="00B050"/>
              </a:solidFill>
            </a:endParaRPr>
          </a:p>
        </p:txBody>
      </p:sp>
      <p:sp>
        <p:nvSpPr>
          <p:cNvPr id="7" name="TextBox 6"/>
          <p:cNvSpPr txBox="1"/>
          <p:nvPr/>
        </p:nvSpPr>
        <p:spPr>
          <a:xfrm>
            <a:off x="117763" y="3366654"/>
            <a:ext cx="6525491" cy="4154984"/>
          </a:xfrm>
          <a:prstGeom prst="rect">
            <a:avLst/>
          </a:prstGeom>
          <a:noFill/>
        </p:spPr>
        <p:txBody>
          <a:bodyPr wrap="square" rtlCol="0">
            <a:spAutoFit/>
          </a:bodyPr>
          <a:lstStyle/>
          <a:p>
            <a:pPr algn="just"/>
            <a:r>
              <a:rPr lang="en-US" sz="2400" dirty="0"/>
              <a:t>Inherent limitations on the computational power of sequential </a:t>
            </a:r>
            <a:r>
              <a:rPr lang="en-US" sz="2400" dirty="0" err="1"/>
              <a:t>uniprocessor</a:t>
            </a:r>
            <a:r>
              <a:rPr lang="en-US" sz="2400" dirty="0"/>
              <a:t> systems have lead to the development of parallel multiprocessor systems. The two major issues in the formulation and design of parallel multiprocessor systems are algorithm design and architecture design. The parallel multiprocessor systems should be so designed so as to facilitate the design and implementation of the efficient parallel algorithms that exploit optimally the capabilities of the system. </a:t>
            </a:r>
          </a:p>
        </p:txBody>
      </p:sp>
      <p:pic>
        <p:nvPicPr>
          <p:cNvPr id="1027" name="Picture 3"/>
          <p:cNvPicPr>
            <a:picLocks noChangeAspect="1" noChangeArrowheads="1"/>
          </p:cNvPicPr>
          <p:nvPr/>
        </p:nvPicPr>
        <p:blipFill>
          <a:blip r:embed="rId3" cstate="print"/>
          <a:srcRect/>
          <a:stretch>
            <a:fillRect/>
          </a:stretch>
        </p:blipFill>
        <p:spPr bwMode="auto">
          <a:xfrm>
            <a:off x="5576454" y="62345"/>
            <a:ext cx="1219200" cy="1822684"/>
          </a:xfrm>
          <a:prstGeom prst="rect">
            <a:avLst/>
          </a:prstGeom>
          <a:noFill/>
          <a:ln w="9525">
            <a:noFill/>
            <a:miter lim="800000"/>
            <a:headEnd/>
            <a:tailEnd/>
          </a:ln>
        </p:spPr>
      </p:pic>
      <p:sp>
        <p:nvSpPr>
          <p:cNvPr id="9" name="Rectangle 8"/>
          <p:cNvSpPr/>
          <p:nvPr/>
        </p:nvSpPr>
        <p:spPr>
          <a:xfrm>
            <a:off x="0" y="8774668"/>
            <a:ext cx="6858000" cy="369332"/>
          </a:xfrm>
          <a:prstGeom prst="rect">
            <a:avLst/>
          </a:prstGeom>
        </p:spPr>
        <p:txBody>
          <a:bodyPr wrap="square">
            <a:spAutoFit/>
          </a:bodyPr>
          <a:lstStyle/>
          <a:p>
            <a:r>
              <a:rPr lang="en-US" dirty="0" smtClean="0">
                <a:solidFill>
                  <a:srgbClr val="00B050"/>
                </a:solidFill>
              </a:rPr>
              <a:t>Sponsored by the NSF-SSTEM Program and College of Arts and Sciences </a:t>
            </a:r>
            <a:endParaRPr lang="en-US" dirty="0"/>
          </a:p>
        </p:txBody>
      </p:sp>
      <p:sp>
        <p:nvSpPr>
          <p:cNvPr id="10" name="TextBox 9"/>
          <p:cNvSpPr txBox="1"/>
          <p:nvPr/>
        </p:nvSpPr>
        <p:spPr>
          <a:xfrm>
            <a:off x="1638928" y="2279072"/>
            <a:ext cx="5177508" cy="954107"/>
          </a:xfrm>
          <a:prstGeom prst="rect">
            <a:avLst/>
          </a:prstGeom>
          <a:noFill/>
        </p:spPr>
        <p:txBody>
          <a:bodyPr wrap="none" rtlCol="0">
            <a:spAutoFit/>
          </a:bodyPr>
          <a:lstStyle/>
          <a:p>
            <a:pPr algn="r"/>
            <a:r>
              <a:rPr lang="en-US" sz="2800" b="1" dirty="0" smtClean="0"/>
              <a:t>Dr. </a:t>
            </a:r>
            <a:r>
              <a:rPr lang="en-US" sz="2800" b="1" dirty="0" err="1" smtClean="0"/>
              <a:t>Hamid</a:t>
            </a:r>
            <a:r>
              <a:rPr lang="en-US" sz="2800" b="1" dirty="0" smtClean="0"/>
              <a:t> </a:t>
            </a:r>
            <a:r>
              <a:rPr lang="en-US" sz="2800" b="1" dirty="0" err="1" smtClean="0"/>
              <a:t>Arabnia</a:t>
            </a:r>
            <a:r>
              <a:rPr lang="en-US" sz="2800" b="1" dirty="0" smtClean="0"/>
              <a:t> </a:t>
            </a:r>
          </a:p>
          <a:p>
            <a:pPr algn="r"/>
            <a:r>
              <a:rPr lang="en-US" sz="2800" dirty="0" smtClean="0"/>
              <a:t>The University of Georgia, Athens</a:t>
            </a:r>
            <a:endParaRPr lang="en-US" sz="2800" dirty="0"/>
          </a:p>
        </p:txBody>
      </p:sp>
      <p:sp>
        <p:nvSpPr>
          <p:cNvPr id="11" name="TextBox 10"/>
          <p:cNvSpPr txBox="1"/>
          <p:nvPr/>
        </p:nvSpPr>
        <p:spPr>
          <a:xfrm>
            <a:off x="20782" y="7516091"/>
            <a:ext cx="6754091" cy="1200329"/>
          </a:xfrm>
          <a:prstGeom prst="rect">
            <a:avLst/>
          </a:prstGeom>
          <a:noFill/>
          <a:ln w="25400">
            <a:solidFill>
              <a:schemeClr val="accent1"/>
            </a:solidFill>
          </a:ln>
        </p:spPr>
        <p:txBody>
          <a:bodyPr wrap="square" rtlCol="0">
            <a:spAutoFit/>
          </a:bodyPr>
          <a:lstStyle/>
          <a:p>
            <a:pPr algn="just"/>
            <a:r>
              <a:rPr lang="en-US" dirty="0" err="1"/>
              <a:t>Hamid</a:t>
            </a:r>
            <a:r>
              <a:rPr lang="en-US" dirty="0"/>
              <a:t> R. </a:t>
            </a:r>
            <a:r>
              <a:rPr lang="en-US" dirty="0" err="1"/>
              <a:t>Arabnia</a:t>
            </a:r>
            <a:r>
              <a:rPr lang="en-US" dirty="0"/>
              <a:t> received a Ph.D. degree in Computer Science from the University of Kent (Canterbury, England) in 1987. </a:t>
            </a:r>
            <a:r>
              <a:rPr lang="en-US" dirty="0" smtClean="0"/>
              <a:t>Dr. </a:t>
            </a:r>
            <a:r>
              <a:rPr lang="en-US" dirty="0" err="1" smtClean="0"/>
              <a:t>Arabnia</a:t>
            </a:r>
            <a:r>
              <a:rPr lang="en-US" dirty="0" smtClean="0"/>
              <a:t> is </a:t>
            </a:r>
            <a:r>
              <a:rPr lang="en-US" dirty="0"/>
              <a:t>currently a Full Professor of Computer Science at University of Georgia (Georgia, USA), where he has been since October 1987.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169</Words>
  <Application>Microsoft Office PowerPoint</Application>
  <PresentationFormat>On-screen Show (4:3)</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Appalachian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 Alex H</dc:title>
  <dc:creator>Ace Build</dc:creator>
  <cp:lastModifiedBy>Ace Build</cp:lastModifiedBy>
  <cp:revision>8</cp:revision>
  <dcterms:created xsi:type="dcterms:W3CDTF">2010-03-23T13:09:45Z</dcterms:created>
  <dcterms:modified xsi:type="dcterms:W3CDTF">2010-03-23T14:13:37Z</dcterms:modified>
</cp:coreProperties>
</file>